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72" r:id="rId2"/>
    <p:sldId id="262" r:id="rId3"/>
    <p:sldId id="258" r:id="rId4"/>
    <p:sldId id="276" r:id="rId5"/>
    <p:sldId id="263" r:id="rId6"/>
    <p:sldId id="277" r:id="rId7"/>
    <p:sldId id="278" r:id="rId8"/>
    <p:sldId id="279" r:id="rId9"/>
    <p:sldId id="280" r:id="rId10"/>
    <p:sldId id="281" r:id="rId11"/>
    <p:sldId id="260" r:id="rId12"/>
    <p:sldId id="282" r:id="rId13"/>
    <p:sldId id="274" r:id="rId14"/>
    <p:sldId id="270" r:id="rId15"/>
    <p:sldId id="275" r:id="rId1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CF009873-C2E5-4858-8599-0FF51DEA89EC}">
          <p14:sldIdLst>
            <p14:sldId id="272"/>
            <p14:sldId id="262"/>
            <p14:sldId id="258"/>
            <p14:sldId id="276"/>
            <p14:sldId id="263"/>
            <p14:sldId id="277"/>
            <p14:sldId id="278"/>
            <p14:sldId id="279"/>
            <p14:sldId id="280"/>
            <p14:sldId id="281"/>
            <p14:sldId id="260"/>
            <p14:sldId id="282"/>
            <p14:sldId id="274"/>
            <p14:sldId id="270"/>
            <p14:sldId id="275"/>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drey Polverini" initials="AP" lastIdx="1" clrIdx="0">
    <p:extLst>
      <p:ext uri="{19B8F6BF-5375-455C-9EA6-DF929625EA0E}">
        <p15:presenceInfo xmlns:p15="http://schemas.microsoft.com/office/powerpoint/2012/main" userId="S-1-5-21-180946399-1352274654-2118856591-611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368" autoAdjust="0"/>
    <p:restoredTop sz="94660"/>
  </p:normalViewPr>
  <p:slideViewPr>
    <p:cSldViewPr snapToGrid="0">
      <p:cViewPr varScale="1">
        <p:scale>
          <a:sx n="67" d="100"/>
          <a:sy n="67" d="100"/>
        </p:scale>
        <p:origin x="628"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80B7B6-4EC1-4F90-AAA7-25678C3DBC2B}" type="datetimeFigureOut">
              <a:rPr lang="fr-FR" smtClean="0"/>
              <a:t>20/12/19</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133BCD3-A61D-4EAB-8F71-4432700CB556}" type="slidenum">
              <a:rPr lang="fr-FR" smtClean="0"/>
              <a:t>‹N°›</a:t>
            </a:fld>
            <a:endParaRPr lang="fr-FR"/>
          </a:p>
        </p:txBody>
      </p:sp>
    </p:spTree>
    <p:extLst>
      <p:ext uri="{BB962C8B-B14F-4D97-AF65-F5344CB8AC3E}">
        <p14:creationId xmlns:p14="http://schemas.microsoft.com/office/powerpoint/2010/main" val="23447593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63B393E-10C1-4557-AC04-A669B72CD00C}"/>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70C26795-AF13-40A1-A685-000FF2C8D2E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96D60563-E093-4DF3-82BA-0279417B461A}"/>
              </a:ext>
            </a:extLst>
          </p:cNvPr>
          <p:cNvSpPr>
            <a:spLocks noGrp="1"/>
          </p:cNvSpPr>
          <p:nvPr>
            <p:ph type="dt" sz="half" idx="10"/>
          </p:nvPr>
        </p:nvSpPr>
        <p:spPr/>
        <p:txBody>
          <a:bodyPr/>
          <a:lstStyle/>
          <a:p>
            <a:fld id="{028CD3CD-A6CC-40F4-9CD7-7704CAC8EDF1}" type="datetimeFigureOut">
              <a:rPr lang="fr-FR" smtClean="0"/>
              <a:t>20/12/19</a:t>
            </a:fld>
            <a:endParaRPr lang="fr-FR"/>
          </a:p>
        </p:txBody>
      </p:sp>
      <p:sp>
        <p:nvSpPr>
          <p:cNvPr id="5" name="Espace réservé du pied de page 4">
            <a:extLst>
              <a:ext uri="{FF2B5EF4-FFF2-40B4-BE49-F238E27FC236}">
                <a16:creationId xmlns:a16="http://schemas.microsoft.com/office/drawing/2014/main" id="{448B2B24-4D42-4501-B390-B1F46288157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BDB23F7-C6DC-47BA-A881-C204A0CD8F38}"/>
              </a:ext>
            </a:extLst>
          </p:cNvPr>
          <p:cNvSpPr>
            <a:spLocks noGrp="1"/>
          </p:cNvSpPr>
          <p:nvPr>
            <p:ph type="sldNum" sz="quarter" idx="12"/>
          </p:nvPr>
        </p:nvSpPr>
        <p:spPr/>
        <p:txBody>
          <a:bodyPr/>
          <a:lstStyle/>
          <a:p>
            <a:fld id="{AD11AF0D-2730-4E8F-931A-CCE6BD1AACFE}" type="slidenum">
              <a:rPr lang="fr-FR" smtClean="0"/>
              <a:t>‹N°›</a:t>
            </a:fld>
            <a:endParaRPr lang="fr-FR"/>
          </a:p>
        </p:txBody>
      </p:sp>
    </p:spTree>
    <p:extLst>
      <p:ext uri="{BB962C8B-B14F-4D97-AF65-F5344CB8AC3E}">
        <p14:creationId xmlns:p14="http://schemas.microsoft.com/office/powerpoint/2010/main" val="24298295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A91FDA6-1944-42BC-8117-AE1CB7DD5A09}"/>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19C4AB10-8C6C-440D-AEA8-53AA592C7549}"/>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AF902CD-16DC-4D47-8629-D02DED77DAAA}"/>
              </a:ext>
            </a:extLst>
          </p:cNvPr>
          <p:cNvSpPr>
            <a:spLocks noGrp="1"/>
          </p:cNvSpPr>
          <p:nvPr>
            <p:ph type="dt" sz="half" idx="10"/>
          </p:nvPr>
        </p:nvSpPr>
        <p:spPr/>
        <p:txBody>
          <a:bodyPr/>
          <a:lstStyle/>
          <a:p>
            <a:fld id="{028CD3CD-A6CC-40F4-9CD7-7704CAC8EDF1}" type="datetimeFigureOut">
              <a:rPr lang="fr-FR" smtClean="0"/>
              <a:t>20/12/19</a:t>
            </a:fld>
            <a:endParaRPr lang="fr-FR"/>
          </a:p>
        </p:txBody>
      </p:sp>
      <p:sp>
        <p:nvSpPr>
          <p:cNvPr id="5" name="Espace réservé du pied de page 4">
            <a:extLst>
              <a:ext uri="{FF2B5EF4-FFF2-40B4-BE49-F238E27FC236}">
                <a16:creationId xmlns:a16="http://schemas.microsoft.com/office/drawing/2014/main" id="{4DF0E7E7-9312-406C-B604-FD8AB64D472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4B2BBBAB-4305-46A3-BC9B-03FC4AE25AC9}"/>
              </a:ext>
            </a:extLst>
          </p:cNvPr>
          <p:cNvSpPr>
            <a:spLocks noGrp="1"/>
          </p:cNvSpPr>
          <p:nvPr>
            <p:ph type="sldNum" sz="quarter" idx="12"/>
          </p:nvPr>
        </p:nvSpPr>
        <p:spPr/>
        <p:txBody>
          <a:bodyPr/>
          <a:lstStyle/>
          <a:p>
            <a:fld id="{AD11AF0D-2730-4E8F-931A-CCE6BD1AACFE}" type="slidenum">
              <a:rPr lang="fr-FR" smtClean="0"/>
              <a:t>‹N°›</a:t>
            </a:fld>
            <a:endParaRPr lang="fr-FR"/>
          </a:p>
        </p:txBody>
      </p:sp>
    </p:spTree>
    <p:extLst>
      <p:ext uri="{BB962C8B-B14F-4D97-AF65-F5344CB8AC3E}">
        <p14:creationId xmlns:p14="http://schemas.microsoft.com/office/powerpoint/2010/main" val="2596343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A4ED0EAA-0A65-445F-BC3C-387AE05D6A45}"/>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8DCE2C71-950E-4F90-89CF-C48FE7F4F8E6}"/>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BA11063-C273-40C7-8586-518B04084879}"/>
              </a:ext>
            </a:extLst>
          </p:cNvPr>
          <p:cNvSpPr>
            <a:spLocks noGrp="1"/>
          </p:cNvSpPr>
          <p:nvPr>
            <p:ph type="dt" sz="half" idx="10"/>
          </p:nvPr>
        </p:nvSpPr>
        <p:spPr/>
        <p:txBody>
          <a:bodyPr/>
          <a:lstStyle/>
          <a:p>
            <a:fld id="{028CD3CD-A6CC-40F4-9CD7-7704CAC8EDF1}" type="datetimeFigureOut">
              <a:rPr lang="fr-FR" smtClean="0"/>
              <a:t>20/12/19</a:t>
            </a:fld>
            <a:endParaRPr lang="fr-FR"/>
          </a:p>
        </p:txBody>
      </p:sp>
      <p:sp>
        <p:nvSpPr>
          <p:cNvPr id="5" name="Espace réservé du pied de page 4">
            <a:extLst>
              <a:ext uri="{FF2B5EF4-FFF2-40B4-BE49-F238E27FC236}">
                <a16:creationId xmlns:a16="http://schemas.microsoft.com/office/drawing/2014/main" id="{E40F5371-6F63-41F1-A6B0-AB6B94BD5FB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537E21C-2936-4E56-9B74-F8C2C8C80B7B}"/>
              </a:ext>
            </a:extLst>
          </p:cNvPr>
          <p:cNvSpPr>
            <a:spLocks noGrp="1"/>
          </p:cNvSpPr>
          <p:nvPr>
            <p:ph type="sldNum" sz="quarter" idx="12"/>
          </p:nvPr>
        </p:nvSpPr>
        <p:spPr/>
        <p:txBody>
          <a:bodyPr/>
          <a:lstStyle/>
          <a:p>
            <a:fld id="{AD11AF0D-2730-4E8F-931A-CCE6BD1AACFE}" type="slidenum">
              <a:rPr lang="fr-FR" smtClean="0"/>
              <a:t>‹N°›</a:t>
            </a:fld>
            <a:endParaRPr lang="fr-FR"/>
          </a:p>
        </p:txBody>
      </p:sp>
    </p:spTree>
    <p:extLst>
      <p:ext uri="{BB962C8B-B14F-4D97-AF65-F5344CB8AC3E}">
        <p14:creationId xmlns:p14="http://schemas.microsoft.com/office/powerpoint/2010/main" val="2311875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84B5480-D83F-4ABB-B1AA-B5B720A7D3A1}"/>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5778C4D5-A36E-4077-9065-6BA43BEED23F}"/>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CD3A5D0-60C0-4E16-A01A-49BBF9B7CCEE}"/>
              </a:ext>
            </a:extLst>
          </p:cNvPr>
          <p:cNvSpPr>
            <a:spLocks noGrp="1"/>
          </p:cNvSpPr>
          <p:nvPr>
            <p:ph type="dt" sz="half" idx="10"/>
          </p:nvPr>
        </p:nvSpPr>
        <p:spPr/>
        <p:txBody>
          <a:bodyPr/>
          <a:lstStyle/>
          <a:p>
            <a:fld id="{028CD3CD-A6CC-40F4-9CD7-7704CAC8EDF1}" type="datetimeFigureOut">
              <a:rPr lang="fr-FR" smtClean="0"/>
              <a:t>20/12/19</a:t>
            </a:fld>
            <a:endParaRPr lang="fr-FR"/>
          </a:p>
        </p:txBody>
      </p:sp>
      <p:sp>
        <p:nvSpPr>
          <p:cNvPr id="5" name="Espace réservé du pied de page 4">
            <a:extLst>
              <a:ext uri="{FF2B5EF4-FFF2-40B4-BE49-F238E27FC236}">
                <a16:creationId xmlns:a16="http://schemas.microsoft.com/office/drawing/2014/main" id="{44D166C1-6B52-47D4-8F03-AFFC85AAB17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E93841F4-8BF6-4ABC-905B-42218B4C034A}"/>
              </a:ext>
            </a:extLst>
          </p:cNvPr>
          <p:cNvSpPr>
            <a:spLocks noGrp="1"/>
          </p:cNvSpPr>
          <p:nvPr>
            <p:ph type="sldNum" sz="quarter" idx="12"/>
          </p:nvPr>
        </p:nvSpPr>
        <p:spPr/>
        <p:txBody>
          <a:bodyPr/>
          <a:lstStyle/>
          <a:p>
            <a:fld id="{AD11AF0D-2730-4E8F-931A-CCE6BD1AACFE}" type="slidenum">
              <a:rPr lang="fr-FR" smtClean="0"/>
              <a:t>‹N°›</a:t>
            </a:fld>
            <a:endParaRPr lang="fr-FR"/>
          </a:p>
        </p:txBody>
      </p:sp>
    </p:spTree>
    <p:extLst>
      <p:ext uri="{BB962C8B-B14F-4D97-AF65-F5344CB8AC3E}">
        <p14:creationId xmlns:p14="http://schemas.microsoft.com/office/powerpoint/2010/main" val="26572188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E756A80-B5B1-4D9F-9642-1E402E35DAFF}"/>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B48D7FBC-7550-455A-847C-10F3D034899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EE9FB4C0-460A-47A2-8757-5D8137235E89}"/>
              </a:ext>
            </a:extLst>
          </p:cNvPr>
          <p:cNvSpPr>
            <a:spLocks noGrp="1"/>
          </p:cNvSpPr>
          <p:nvPr>
            <p:ph type="dt" sz="half" idx="10"/>
          </p:nvPr>
        </p:nvSpPr>
        <p:spPr/>
        <p:txBody>
          <a:bodyPr/>
          <a:lstStyle/>
          <a:p>
            <a:fld id="{028CD3CD-A6CC-40F4-9CD7-7704CAC8EDF1}" type="datetimeFigureOut">
              <a:rPr lang="fr-FR" smtClean="0"/>
              <a:t>20/12/19</a:t>
            </a:fld>
            <a:endParaRPr lang="fr-FR"/>
          </a:p>
        </p:txBody>
      </p:sp>
      <p:sp>
        <p:nvSpPr>
          <p:cNvPr id="5" name="Espace réservé du pied de page 4">
            <a:extLst>
              <a:ext uri="{FF2B5EF4-FFF2-40B4-BE49-F238E27FC236}">
                <a16:creationId xmlns:a16="http://schemas.microsoft.com/office/drawing/2014/main" id="{95D5CE3D-DCEA-4739-8451-D97F8FCFF6E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F1921B0-CA3E-479A-9822-B5D3C2C568A9}"/>
              </a:ext>
            </a:extLst>
          </p:cNvPr>
          <p:cNvSpPr>
            <a:spLocks noGrp="1"/>
          </p:cNvSpPr>
          <p:nvPr>
            <p:ph type="sldNum" sz="quarter" idx="12"/>
          </p:nvPr>
        </p:nvSpPr>
        <p:spPr/>
        <p:txBody>
          <a:bodyPr/>
          <a:lstStyle/>
          <a:p>
            <a:fld id="{AD11AF0D-2730-4E8F-931A-CCE6BD1AACFE}" type="slidenum">
              <a:rPr lang="fr-FR" smtClean="0"/>
              <a:t>‹N°›</a:t>
            </a:fld>
            <a:endParaRPr lang="fr-FR"/>
          </a:p>
        </p:txBody>
      </p:sp>
    </p:spTree>
    <p:extLst>
      <p:ext uri="{BB962C8B-B14F-4D97-AF65-F5344CB8AC3E}">
        <p14:creationId xmlns:p14="http://schemas.microsoft.com/office/powerpoint/2010/main" val="5190031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A71357C-ABE2-4C55-92FC-E57D0FA858A8}"/>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609AD3D7-9FC3-4417-B3C8-F39D2F191126}"/>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A945988B-2F4E-40C6-8576-4036F96454D8}"/>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BB1EDEF6-381A-4DCE-8365-0AD75F520DDA}"/>
              </a:ext>
            </a:extLst>
          </p:cNvPr>
          <p:cNvSpPr>
            <a:spLocks noGrp="1"/>
          </p:cNvSpPr>
          <p:nvPr>
            <p:ph type="dt" sz="half" idx="10"/>
          </p:nvPr>
        </p:nvSpPr>
        <p:spPr/>
        <p:txBody>
          <a:bodyPr/>
          <a:lstStyle/>
          <a:p>
            <a:fld id="{028CD3CD-A6CC-40F4-9CD7-7704CAC8EDF1}" type="datetimeFigureOut">
              <a:rPr lang="fr-FR" smtClean="0"/>
              <a:t>20/12/19</a:t>
            </a:fld>
            <a:endParaRPr lang="fr-FR"/>
          </a:p>
        </p:txBody>
      </p:sp>
      <p:sp>
        <p:nvSpPr>
          <p:cNvPr id="6" name="Espace réservé du pied de page 5">
            <a:extLst>
              <a:ext uri="{FF2B5EF4-FFF2-40B4-BE49-F238E27FC236}">
                <a16:creationId xmlns:a16="http://schemas.microsoft.com/office/drawing/2014/main" id="{3D7C3639-85E8-4793-93C4-70F4F41D150D}"/>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B63BEAD4-114F-406D-9132-8EF5C1D97479}"/>
              </a:ext>
            </a:extLst>
          </p:cNvPr>
          <p:cNvSpPr>
            <a:spLocks noGrp="1"/>
          </p:cNvSpPr>
          <p:nvPr>
            <p:ph type="sldNum" sz="quarter" idx="12"/>
          </p:nvPr>
        </p:nvSpPr>
        <p:spPr/>
        <p:txBody>
          <a:bodyPr/>
          <a:lstStyle/>
          <a:p>
            <a:fld id="{AD11AF0D-2730-4E8F-931A-CCE6BD1AACFE}" type="slidenum">
              <a:rPr lang="fr-FR" smtClean="0"/>
              <a:t>‹N°›</a:t>
            </a:fld>
            <a:endParaRPr lang="fr-FR"/>
          </a:p>
        </p:txBody>
      </p:sp>
    </p:spTree>
    <p:extLst>
      <p:ext uri="{BB962C8B-B14F-4D97-AF65-F5344CB8AC3E}">
        <p14:creationId xmlns:p14="http://schemas.microsoft.com/office/powerpoint/2010/main" val="4047296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D4EA953-7F08-43EE-ADD2-EA42D21AFE29}"/>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7BAE2D3D-4E98-4EB2-BF44-E8940E9BFD0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C9B43F64-A764-4868-84A2-4713CEDB6D66}"/>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67851F7C-AF55-46A7-AA06-BC3448E3774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E641AA1E-C830-4092-B754-430E568CD7B8}"/>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E49204A7-550B-47A1-9877-DA3E1AACD822}"/>
              </a:ext>
            </a:extLst>
          </p:cNvPr>
          <p:cNvSpPr>
            <a:spLocks noGrp="1"/>
          </p:cNvSpPr>
          <p:nvPr>
            <p:ph type="dt" sz="half" idx="10"/>
          </p:nvPr>
        </p:nvSpPr>
        <p:spPr/>
        <p:txBody>
          <a:bodyPr/>
          <a:lstStyle/>
          <a:p>
            <a:fld id="{028CD3CD-A6CC-40F4-9CD7-7704CAC8EDF1}" type="datetimeFigureOut">
              <a:rPr lang="fr-FR" smtClean="0"/>
              <a:t>20/12/19</a:t>
            </a:fld>
            <a:endParaRPr lang="fr-FR"/>
          </a:p>
        </p:txBody>
      </p:sp>
      <p:sp>
        <p:nvSpPr>
          <p:cNvPr id="8" name="Espace réservé du pied de page 7">
            <a:extLst>
              <a:ext uri="{FF2B5EF4-FFF2-40B4-BE49-F238E27FC236}">
                <a16:creationId xmlns:a16="http://schemas.microsoft.com/office/drawing/2014/main" id="{6C5AAB67-8551-4A47-A2AB-56803C15369C}"/>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17B18B4C-D35C-4A01-A933-4EC668240650}"/>
              </a:ext>
            </a:extLst>
          </p:cNvPr>
          <p:cNvSpPr>
            <a:spLocks noGrp="1"/>
          </p:cNvSpPr>
          <p:nvPr>
            <p:ph type="sldNum" sz="quarter" idx="12"/>
          </p:nvPr>
        </p:nvSpPr>
        <p:spPr/>
        <p:txBody>
          <a:bodyPr/>
          <a:lstStyle/>
          <a:p>
            <a:fld id="{AD11AF0D-2730-4E8F-931A-CCE6BD1AACFE}" type="slidenum">
              <a:rPr lang="fr-FR" smtClean="0"/>
              <a:t>‹N°›</a:t>
            </a:fld>
            <a:endParaRPr lang="fr-FR"/>
          </a:p>
        </p:txBody>
      </p:sp>
    </p:spTree>
    <p:extLst>
      <p:ext uri="{BB962C8B-B14F-4D97-AF65-F5344CB8AC3E}">
        <p14:creationId xmlns:p14="http://schemas.microsoft.com/office/powerpoint/2010/main" val="2134209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4AD54AF-1AE4-41F1-90C7-09065DD5AB6F}"/>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91BF104D-DB0F-4230-95B2-77CCBB53B3C3}"/>
              </a:ext>
            </a:extLst>
          </p:cNvPr>
          <p:cNvSpPr>
            <a:spLocks noGrp="1"/>
          </p:cNvSpPr>
          <p:nvPr>
            <p:ph type="dt" sz="half" idx="10"/>
          </p:nvPr>
        </p:nvSpPr>
        <p:spPr/>
        <p:txBody>
          <a:bodyPr/>
          <a:lstStyle/>
          <a:p>
            <a:fld id="{028CD3CD-A6CC-40F4-9CD7-7704CAC8EDF1}" type="datetimeFigureOut">
              <a:rPr lang="fr-FR" smtClean="0"/>
              <a:t>20/12/19</a:t>
            </a:fld>
            <a:endParaRPr lang="fr-FR"/>
          </a:p>
        </p:txBody>
      </p:sp>
      <p:sp>
        <p:nvSpPr>
          <p:cNvPr id="4" name="Espace réservé du pied de page 3">
            <a:extLst>
              <a:ext uri="{FF2B5EF4-FFF2-40B4-BE49-F238E27FC236}">
                <a16:creationId xmlns:a16="http://schemas.microsoft.com/office/drawing/2014/main" id="{C73314C5-E8A0-4A31-9415-69702309AA74}"/>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4991CAEB-A69F-4152-8194-15991A090C49}"/>
              </a:ext>
            </a:extLst>
          </p:cNvPr>
          <p:cNvSpPr>
            <a:spLocks noGrp="1"/>
          </p:cNvSpPr>
          <p:nvPr>
            <p:ph type="sldNum" sz="quarter" idx="12"/>
          </p:nvPr>
        </p:nvSpPr>
        <p:spPr/>
        <p:txBody>
          <a:bodyPr/>
          <a:lstStyle/>
          <a:p>
            <a:fld id="{AD11AF0D-2730-4E8F-931A-CCE6BD1AACFE}" type="slidenum">
              <a:rPr lang="fr-FR" smtClean="0"/>
              <a:t>‹N°›</a:t>
            </a:fld>
            <a:endParaRPr lang="fr-FR"/>
          </a:p>
        </p:txBody>
      </p:sp>
    </p:spTree>
    <p:extLst>
      <p:ext uri="{BB962C8B-B14F-4D97-AF65-F5344CB8AC3E}">
        <p14:creationId xmlns:p14="http://schemas.microsoft.com/office/powerpoint/2010/main" val="20836262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2895493C-822A-45BB-A432-E7D134B78175}"/>
              </a:ext>
            </a:extLst>
          </p:cNvPr>
          <p:cNvSpPr>
            <a:spLocks noGrp="1"/>
          </p:cNvSpPr>
          <p:nvPr>
            <p:ph type="dt" sz="half" idx="10"/>
          </p:nvPr>
        </p:nvSpPr>
        <p:spPr/>
        <p:txBody>
          <a:bodyPr/>
          <a:lstStyle/>
          <a:p>
            <a:fld id="{028CD3CD-A6CC-40F4-9CD7-7704CAC8EDF1}" type="datetimeFigureOut">
              <a:rPr lang="fr-FR" smtClean="0"/>
              <a:t>20/12/19</a:t>
            </a:fld>
            <a:endParaRPr lang="fr-FR"/>
          </a:p>
        </p:txBody>
      </p:sp>
      <p:sp>
        <p:nvSpPr>
          <p:cNvPr id="3" name="Espace réservé du pied de page 2">
            <a:extLst>
              <a:ext uri="{FF2B5EF4-FFF2-40B4-BE49-F238E27FC236}">
                <a16:creationId xmlns:a16="http://schemas.microsoft.com/office/drawing/2014/main" id="{D5D29D3D-E222-440F-9CEC-F130D3D2CF6C}"/>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EE327B1C-2DC5-4733-96BB-9DB8FB7B3BCB}"/>
              </a:ext>
            </a:extLst>
          </p:cNvPr>
          <p:cNvSpPr>
            <a:spLocks noGrp="1"/>
          </p:cNvSpPr>
          <p:nvPr>
            <p:ph type="sldNum" sz="quarter" idx="12"/>
          </p:nvPr>
        </p:nvSpPr>
        <p:spPr/>
        <p:txBody>
          <a:bodyPr/>
          <a:lstStyle/>
          <a:p>
            <a:fld id="{AD11AF0D-2730-4E8F-931A-CCE6BD1AACFE}" type="slidenum">
              <a:rPr lang="fr-FR" smtClean="0"/>
              <a:t>‹N°›</a:t>
            </a:fld>
            <a:endParaRPr lang="fr-FR"/>
          </a:p>
        </p:txBody>
      </p:sp>
    </p:spTree>
    <p:extLst>
      <p:ext uri="{BB962C8B-B14F-4D97-AF65-F5344CB8AC3E}">
        <p14:creationId xmlns:p14="http://schemas.microsoft.com/office/powerpoint/2010/main" val="41527912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63565F0-8900-4157-9333-485FA4958CFF}"/>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02D6792A-551C-43EC-BAC5-5925DB015C8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83433DB6-7BF4-4A3C-A046-BD6A8609F9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C403C5E2-5D71-4EE9-A4C4-4EE9017976E3}"/>
              </a:ext>
            </a:extLst>
          </p:cNvPr>
          <p:cNvSpPr>
            <a:spLocks noGrp="1"/>
          </p:cNvSpPr>
          <p:nvPr>
            <p:ph type="dt" sz="half" idx="10"/>
          </p:nvPr>
        </p:nvSpPr>
        <p:spPr/>
        <p:txBody>
          <a:bodyPr/>
          <a:lstStyle/>
          <a:p>
            <a:fld id="{028CD3CD-A6CC-40F4-9CD7-7704CAC8EDF1}" type="datetimeFigureOut">
              <a:rPr lang="fr-FR" smtClean="0"/>
              <a:t>20/12/19</a:t>
            </a:fld>
            <a:endParaRPr lang="fr-FR"/>
          </a:p>
        </p:txBody>
      </p:sp>
      <p:sp>
        <p:nvSpPr>
          <p:cNvPr id="6" name="Espace réservé du pied de page 5">
            <a:extLst>
              <a:ext uri="{FF2B5EF4-FFF2-40B4-BE49-F238E27FC236}">
                <a16:creationId xmlns:a16="http://schemas.microsoft.com/office/drawing/2014/main" id="{87DA2CC4-3C7E-43B8-8F22-0541B02035A5}"/>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FF1AF736-BEC7-4C43-AED1-F2E435D312F0}"/>
              </a:ext>
            </a:extLst>
          </p:cNvPr>
          <p:cNvSpPr>
            <a:spLocks noGrp="1"/>
          </p:cNvSpPr>
          <p:nvPr>
            <p:ph type="sldNum" sz="quarter" idx="12"/>
          </p:nvPr>
        </p:nvSpPr>
        <p:spPr/>
        <p:txBody>
          <a:bodyPr/>
          <a:lstStyle/>
          <a:p>
            <a:fld id="{AD11AF0D-2730-4E8F-931A-CCE6BD1AACFE}" type="slidenum">
              <a:rPr lang="fr-FR" smtClean="0"/>
              <a:t>‹N°›</a:t>
            </a:fld>
            <a:endParaRPr lang="fr-FR"/>
          </a:p>
        </p:txBody>
      </p:sp>
    </p:spTree>
    <p:extLst>
      <p:ext uri="{BB962C8B-B14F-4D97-AF65-F5344CB8AC3E}">
        <p14:creationId xmlns:p14="http://schemas.microsoft.com/office/powerpoint/2010/main" val="923607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12446C6-614F-4DF1-B06D-967C0FD78527}"/>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FE564AFC-208E-4F62-91E7-2D26A805C7C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521AA5DE-4E82-4D06-988D-C86DC8CEF8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B494E585-5647-4AC9-B43B-EE427B66DF56}"/>
              </a:ext>
            </a:extLst>
          </p:cNvPr>
          <p:cNvSpPr>
            <a:spLocks noGrp="1"/>
          </p:cNvSpPr>
          <p:nvPr>
            <p:ph type="dt" sz="half" idx="10"/>
          </p:nvPr>
        </p:nvSpPr>
        <p:spPr/>
        <p:txBody>
          <a:bodyPr/>
          <a:lstStyle/>
          <a:p>
            <a:fld id="{028CD3CD-A6CC-40F4-9CD7-7704CAC8EDF1}" type="datetimeFigureOut">
              <a:rPr lang="fr-FR" smtClean="0"/>
              <a:t>20/12/19</a:t>
            </a:fld>
            <a:endParaRPr lang="fr-FR"/>
          </a:p>
        </p:txBody>
      </p:sp>
      <p:sp>
        <p:nvSpPr>
          <p:cNvPr id="6" name="Espace réservé du pied de page 5">
            <a:extLst>
              <a:ext uri="{FF2B5EF4-FFF2-40B4-BE49-F238E27FC236}">
                <a16:creationId xmlns:a16="http://schemas.microsoft.com/office/drawing/2014/main" id="{9AABD9B1-2FE8-4E10-94C7-A23DD6FB6A37}"/>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D18899E5-AB4D-4E95-8DE1-F00660468770}"/>
              </a:ext>
            </a:extLst>
          </p:cNvPr>
          <p:cNvSpPr>
            <a:spLocks noGrp="1"/>
          </p:cNvSpPr>
          <p:nvPr>
            <p:ph type="sldNum" sz="quarter" idx="12"/>
          </p:nvPr>
        </p:nvSpPr>
        <p:spPr/>
        <p:txBody>
          <a:bodyPr/>
          <a:lstStyle/>
          <a:p>
            <a:fld id="{AD11AF0D-2730-4E8F-931A-CCE6BD1AACFE}" type="slidenum">
              <a:rPr lang="fr-FR" smtClean="0"/>
              <a:t>‹N°›</a:t>
            </a:fld>
            <a:endParaRPr lang="fr-FR"/>
          </a:p>
        </p:txBody>
      </p:sp>
    </p:spTree>
    <p:extLst>
      <p:ext uri="{BB962C8B-B14F-4D97-AF65-F5344CB8AC3E}">
        <p14:creationId xmlns:p14="http://schemas.microsoft.com/office/powerpoint/2010/main" val="25749975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6364F623-886F-4799-A5A2-7BB76C87553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708CF17E-C94E-4642-BD08-4F816997F6D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F1244101-1E7E-424D-8DA6-824ACBB1177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8CD3CD-A6CC-40F4-9CD7-7704CAC8EDF1}" type="datetimeFigureOut">
              <a:rPr lang="fr-FR" smtClean="0"/>
              <a:t>20/12/19</a:t>
            </a:fld>
            <a:endParaRPr lang="fr-FR"/>
          </a:p>
        </p:txBody>
      </p:sp>
      <p:sp>
        <p:nvSpPr>
          <p:cNvPr id="5" name="Espace réservé du pied de page 4">
            <a:extLst>
              <a:ext uri="{FF2B5EF4-FFF2-40B4-BE49-F238E27FC236}">
                <a16:creationId xmlns:a16="http://schemas.microsoft.com/office/drawing/2014/main" id="{3A88993E-0AB7-4544-8A3E-FCEAB9FD262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21779C56-9949-4B0B-BDD2-28855FB72DE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11AF0D-2730-4E8F-931A-CCE6BD1AACFE}" type="slidenum">
              <a:rPr lang="fr-FR" smtClean="0"/>
              <a:t>‹N°›</a:t>
            </a:fld>
            <a:endParaRPr lang="fr-FR"/>
          </a:p>
        </p:txBody>
      </p:sp>
    </p:spTree>
    <p:extLst>
      <p:ext uri="{BB962C8B-B14F-4D97-AF65-F5344CB8AC3E}">
        <p14:creationId xmlns:p14="http://schemas.microsoft.com/office/powerpoint/2010/main" val="14493072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escarre.fr/prevention/effleurage/principes.php" TargetMode="External"/><Relationship Id="rId2" Type="http://schemas.openxmlformats.org/officeDocument/2006/relationships/hyperlink" Target="https://biologiedelapeau.fr/spip.php?article9"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3BA20C1-0DB6-4CBA-A5B0-3A78A6685DE1}"/>
              </a:ext>
            </a:extLst>
          </p:cNvPr>
          <p:cNvSpPr>
            <a:spLocks noGrp="1"/>
          </p:cNvSpPr>
          <p:nvPr>
            <p:ph type="ctrTitle"/>
          </p:nvPr>
        </p:nvSpPr>
        <p:spPr>
          <a:xfrm>
            <a:off x="955675" y="944341"/>
            <a:ext cx="10280650" cy="3188873"/>
          </a:xfrm>
        </p:spPr>
        <p:txBody>
          <a:bodyPr>
            <a:normAutofit fontScale="90000"/>
          </a:bodyPr>
          <a:lstStyle/>
          <a:p>
            <a:br>
              <a:rPr lang="fr-FR" sz="5300" dirty="0"/>
            </a:br>
            <a:br>
              <a:rPr lang="fr-FR" sz="5300" dirty="0"/>
            </a:br>
            <a:r>
              <a:rPr lang="fr-FR" sz="5300" dirty="0"/>
              <a:t>Prévention d’escarre</a:t>
            </a:r>
            <a:br>
              <a:rPr lang="fr-FR" sz="5300" dirty="0"/>
            </a:br>
            <a:r>
              <a:rPr lang="fr-FR" sz="5300" dirty="0"/>
              <a:t>_______</a:t>
            </a:r>
            <a:br>
              <a:rPr lang="fr-FR" sz="5300" dirty="0"/>
            </a:br>
            <a:r>
              <a:rPr lang="fr-FR" sz="5300" dirty="0"/>
              <a:t>Evaluation de la peau et des tissus</a:t>
            </a:r>
            <a:br>
              <a:rPr lang="fr-FR" sz="5300" dirty="0"/>
            </a:br>
            <a:r>
              <a:rPr lang="fr-FR" sz="5300" dirty="0"/>
              <a:t>Soins de la peau</a:t>
            </a:r>
          </a:p>
        </p:txBody>
      </p:sp>
      <p:sp>
        <p:nvSpPr>
          <p:cNvPr id="9" name="ZoneTexte 8">
            <a:extLst>
              <a:ext uri="{FF2B5EF4-FFF2-40B4-BE49-F238E27FC236}">
                <a16:creationId xmlns:a16="http://schemas.microsoft.com/office/drawing/2014/main" id="{028CBF77-396D-4F0D-9116-6BBC465C049D}"/>
              </a:ext>
            </a:extLst>
          </p:cNvPr>
          <p:cNvSpPr txBox="1"/>
          <p:nvPr/>
        </p:nvSpPr>
        <p:spPr>
          <a:xfrm>
            <a:off x="6096000" y="6011733"/>
            <a:ext cx="5838825" cy="738664"/>
          </a:xfrm>
          <a:prstGeom prst="rect">
            <a:avLst/>
          </a:prstGeom>
          <a:noFill/>
        </p:spPr>
        <p:txBody>
          <a:bodyPr wrap="square" rtlCol="0">
            <a:spAutoFit/>
          </a:bodyPr>
          <a:lstStyle/>
          <a:p>
            <a:r>
              <a:rPr lang="fr-FR" sz="1400" dirty="0"/>
              <a:t>Date de création : 20/12/2019</a:t>
            </a:r>
          </a:p>
          <a:p>
            <a:r>
              <a:rPr lang="fr-FR" sz="1400" dirty="0"/>
              <a:t>Date de mise à jour : JJ/MM/20AA</a:t>
            </a:r>
          </a:p>
          <a:p>
            <a:r>
              <a:rPr lang="fr-FR" sz="1400" dirty="0"/>
              <a:t>Département affaires règlementaires et médicales / Winncare Services</a:t>
            </a:r>
          </a:p>
        </p:txBody>
      </p:sp>
      <p:sp>
        <p:nvSpPr>
          <p:cNvPr id="3" name="ZoneTexte 2">
            <a:extLst>
              <a:ext uri="{FF2B5EF4-FFF2-40B4-BE49-F238E27FC236}">
                <a16:creationId xmlns:a16="http://schemas.microsoft.com/office/drawing/2014/main" id="{955E5FEE-B629-4F3C-B8CA-CA03692E6FE9}"/>
              </a:ext>
            </a:extLst>
          </p:cNvPr>
          <p:cNvSpPr txBox="1"/>
          <p:nvPr/>
        </p:nvSpPr>
        <p:spPr>
          <a:xfrm>
            <a:off x="6096000" y="5069854"/>
            <a:ext cx="5857875" cy="738664"/>
          </a:xfrm>
          <a:prstGeom prst="rect">
            <a:avLst/>
          </a:prstGeom>
          <a:noFill/>
        </p:spPr>
        <p:txBody>
          <a:bodyPr wrap="square" rtlCol="0">
            <a:spAutoFit/>
          </a:bodyPr>
          <a:lstStyle/>
          <a:p>
            <a:r>
              <a:rPr lang="fr-FR" sz="1400" dirty="0"/>
              <a:t>Module : Prise en charge des personnes à risque d’escarre</a:t>
            </a:r>
          </a:p>
          <a:p>
            <a:r>
              <a:rPr lang="fr-FR" sz="1400" dirty="0"/>
              <a:t>Partie : Evaluation de la peau et soins à la peau</a:t>
            </a:r>
          </a:p>
          <a:p>
            <a:r>
              <a:rPr lang="fr-FR" sz="1400" dirty="0"/>
              <a:t>Niveau : 1</a:t>
            </a:r>
          </a:p>
        </p:txBody>
      </p:sp>
    </p:spTree>
    <p:extLst>
      <p:ext uri="{BB962C8B-B14F-4D97-AF65-F5344CB8AC3E}">
        <p14:creationId xmlns:p14="http://schemas.microsoft.com/office/powerpoint/2010/main" val="30548068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603807A-467C-4AC8-842C-3A381FF1787A}"/>
              </a:ext>
            </a:extLst>
          </p:cNvPr>
          <p:cNvSpPr>
            <a:spLocks noGrp="1"/>
          </p:cNvSpPr>
          <p:nvPr>
            <p:ph type="title"/>
          </p:nvPr>
        </p:nvSpPr>
        <p:spPr>
          <a:xfrm>
            <a:off x="838200" y="876300"/>
            <a:ext cx="10515600" cy="599574"/>
          </a:xfrm>
        </p:spPr>
        <p:txBody>
          <a:bodyPr>
            <a:normAutofit fontScale="90000"/>
          </a:bodyPr>
          <a:lstStyle/>
          <a:p>
            <a:pPr algn="ctr"/>
            <a:r>
              <a:rPr lang="fr-FR" dirty="0"/>
              <a:t>Préconisation pour les soins préventifs de la peau</a:t>
            </a:r>
            <a:br>
              <a:rPr lang="fr-FR" dirty="0"/>
            </a:br>
            <a:endParaRPr lang="fr-FR" dirty="0"/>
          </a:p>
        </p:txBody>
      </p:sp>
      <p:sp>
        <p:nvSpPr>
          <p:cNvPr id="3" name="Espace réservé du contenu 2">
            <a:extLst>
              <a:ext uri="{FF2B5EF4-FFF2-40B4-BE49-F238E27FC236}">
                <a16:creationId xmlns:a16="http://schemas.microsoft.com/office/drawing/2014/main" id="{67920195-705C-4273-B3D1-F821161A9B05}"/>
              </a:ext>
            </a:extLst>
          </p:cNvPr>
          <p:cNvSpPr>
            <a:spLocks noGrp="1"/>
          </p:cNvSpPr>
          <p:nvPr>
            <p:ph idx="1"/>
          </p:nvPr>
        </p:nvSpPr>
        <p:spPr>
          <a:xfrm>
            <a:off x="838200" y="1604212"/>
            <a:ext cx="10515600" cy="5053262"/>
          </a:xfrm>
        </p:spPr>
        <p:txBody>
          <a:bodyPr>
            <a:normAutofit lnSpcReduction="10000"/>
          </a:bodyPr>
          <a:lstStyle/>
          <a:p>
            <a:r>
              <a:rPr lang="fr-FR" dirty="0"/>
              <a:t>Eviter de positionner la personne sur une zone présentant un érythème lorsque cela est possible.</a:t>
            </a:r>
          </a:p>
          <a:p>
            <a:pPr marL="0" indent="0" algn="ctr">
              <a:buNone/>
            </a:pPr>
            <a:r>
              <a:rPr lang="fr-FR" dirty="0"/>
              <a:t>	Un érythème indique que la zone impliquée n’a pas récupéré du 	changement précédent et nécessite un temps de récupération 	supplémentaire.</a:t>
            </a:r>
          </a:p>
          <a:p>
            <a:r>
              <a:rPr lang="fr-FR" dirty="0"/>
              <a:t>Pour la personne incontinente, élaborer et mettre en œuvre un plan individualisé de gestion de l’incontinence.</a:t>
            </a:r>
          </a:p>
          <a:p>
            <a:r>
              <a:rPr lang="fr-FR" dirty="0"/>
              <a:t>Protéger la peau d’une exposition à l’humidité excessive avec un produit de type barrière</a:t>
            </a:r>
            <a:r>
              <a:rPr lang="fr-FR" dirty="0">
                <a:solidFill>
                  <a:srgbClr val="FF0000"/>
                </a:solidFill>
              </a:rPr>
              <a:t> </a:t>
            </a:r>
            <a:r>
              <a:rPr lang="fr-FR" dirty="0"/>
              <a:t>pour réduire le risque de dommage causés par la pression.</a:t>
            </a:r>
          </a:p>
          <a:p>
            <a:pPr marL="0" indent="0" algn="ctr">
              <a:buNone/>
            </a:pPr>
            <a:r>
              <a:rPr lang="fr-FR" dirty="0"/>
              <a:t>	L’humidité provoque des dommages cutanés qui augmentent le risque de développer une escarre.</a:t>
            </a:r>
          </a:p>
        </p:txBody>
      </p:sp>
      <p:sp>
        <p:nvSpPr>
          <p:cNvPr id="4" name="Flèche : droite 3">
            <a:extLst>
              <a:ext uri="{FF2B5EF4-FFF2-40B4-BE49-F238E27FC236}">
                <a16:creationId xmlns:a16="http://schemas.microsoft.com/office/drawing/2014/main" id="{D35FE800-7A23-4895-A4B9-ED7F00301CF1}"/>
              </a:ext>
            </a:extLst>
          </p:cNvPr>
          <p:cNvSpPr/>
          <p:nvPr/>
        </p:nvSpPr>
        <p:spPr>
          <a:xfrm>
            <a:off x="1295401" y="2454106"/>
            <a:ext cx="485775" cy="304800"/>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Flèche : droite 4">
            <a:extLst>
              <a:ext uri="{FF2B5EF4-FFF2-40B4-BE49-F238E27FC236}">
                <a16:creationId xmlns:a16="http://schemas.microsoft.com/office/drawing/2014/main" id="{52F24F9D-EF42-4ED5-971C-09C7C1073B14}"/>
              </a:ext>
            </a:extLst>
          </p:cNvPr>
          <p:cNvSpPr/>
          <p:nvPr/>
        </p:nvSpPr>
        <p:spPr>
          <a:xfrm>
            <a:off x="1304926" y="5562756"/>
            <a:ext cx="485775" cy="304800"/>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7555475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5B51149-5177-4CC6-A722-9614EF2A24A9}"/>
              </a:ext>
            </a:extLst>
          </p:cNvPr>
          <p:cNvSpPr>
            <a:spLocks noGrp="1"/>
          </p:cNvSpPr>
          <p:nvPr>
            <p:ph type="title"/>
          </p:nvPr>
        </p:nvSpPr>
        <p:spPr>
          <a:xfrm>
            <a:off x="838200" y="279400"/>
            <a:ext cx="10515600" cy="1325563"/>
          </a:xfrm>
        </p:spPr>
        <p:txBody>
          <a:bodyPr/>
          <a:lstStyle/>
          <a:p>
            <a:r>
              <a:rPr lang="fr-FR" dirty="0"/>
              <a:t>EFFLEURER, qu’est-ce que c’est?</a:t>
            </a:r>
            <a:endParaRPr lang="fr-FR" sz="2800" dirty="0"/>
          </a:p>
        </p:txBody>
      </p:sp>
      <p:sp>
        <p:nvSpPr>
          <p:cNvPr id="3" name="Espace réservé du contenu 2">
            <a:extLst>
              <a:ext uri="{FF2B5EF4-FFF2-40B4-BE49-F238E27FC236}">
                <a16:creationId xmlns:a16="http://schemas.microsoft.com/office/drawing/2014/main" id="{CF856A22-5CDB-4019-94D0-C466A8F1DD88}"/>
              </a:ext>
            </a:extLst>
          </p:cNvPr>
          <p:cNvSpPr>
            <a:spLocks noGrp="1"/>
          </p:cNvSpPr>
          <p:nvPr>
            <p:ph idx="1"/>
          </p:nvPr>
        </p:nvSpPr>
        <p:spPr>
          <a:xfrm>
            <a:off x="790575" y="1604964"/>
            <a:ext cx="10515600" cy="4973636"/>
          </a:xfrm>
        </p:spPr>
        <p:txBody>
          <a:bodyPr>
            <a:normAutofit/>
          </a:bodyPr>
          <a:lstStyle/>
          <a:p>
            <a:pPr>
              <a:buFontTx/>
              <a:buChar char="-"/>
            </a:pPr>
            <a:r>
              <a:rPr lang="fr-FR" dirty="0"/>
              <a:t>L’effleurage s’effectue sur peau propre, à mains nues, en utilisant la paume de la main et les doigts à plat, sans dépression de la zone sollicitée</a:t>
            </a:r>
          </a:p>
          <a:p>
            <a:pPr>
              <a:buFontTx/>
              <a:buChar char="-"/>
            </a:pPr>
            <a:endParaRPr lang="fr-FR" dirty="0"/>
          </a:p>
          <a:p>
            <a:pPr marL="0" indent="0">
              <a:buNone/>
            </a:pPr>
            <a:r>
              <a:rPr lang="fr-FR" dirty="0"/>
              <a:t>					</a:t>
            </a:r>
            <a:r>
              <a:rPr lang="fr-FR" sz="3200" dirty="0">
                <a:solidFill>
                  <a:srgbClr val="FF0000"/>
                </a:solidFill>
                <a:effectLst>
                  <a:outerShdw blurRad="38100" dist="38100" dir="2700000" algn="tl">
                    <a:srgbClr val="000000">
                      <a:alpha val="43137"/>
                    </a:srgbClr>
                  </a:outerShdw>
                </a:effectLst>
              </a:rPr>
              <a:t>Ne pas Masser, Ne pas Palper</a:t>
            </a:r>
            <a:r>
              <a:rPr lang="fr-FR" sz="3200" dirty="0"/>
              <a:t> </a:t>
            </a:r>
          </a:p>
          <a:p>
            <a:pPr marL="0" indent="0">
              <a:buNone/>
            </a:pPr>
            <a:endParaRPr lang="fr-FR" dirty="0"/>
          </a:p>
          <a:p>
            <a:pPr>
              <a:buFontTx/>
              <a:buChar char="-"/>
            </a:pPr>
            <a:r>
              <a:rPr lang="fr-FR" dirty="0"/>
              <a:t>L’effleurage peut permettre l’application de produits (huiles, crème,…).</a:t>
            </a:r>
          </a:p>
          <a:p>
            <a:pPr marL="0" indent="0">
              <a:buNone/>
            </a:pPr>
            <a:r>
              <a:rPr lang="fr-FR" dirty="0"/>
              <a:t>- Effectuer à chaque changement de position pour une durée de 1 à 2 minutes par site.</a:t>
            </a:r>
          </a:p>
        </p:txBody>
      </p:sp>
      <p:pic>
        <p:nvPicPr>
          <p:cNvPr id="4" name="Image 3">
            <a:extLst>
              <a:ext uri="{FF2B5EF4-FFF2-40B4-BE49-F238E27FC236}">
                <a16:creationId xmlns:a16="http://schemas.microsoft.com/office/drawing/2014/main" id="{89BF9F55-0F66-4C49-83A2-B7C57091D48E}"/>
              </a:ext>
            </a:extLst>
          </p:cNvPr>
          <p:cNvPicPr>
            <a:picLocks noChangeAspect="1"/>
          </p:cNvPicPr>
          <p:nvPr/>
        </p:nvPicPr>
        <p:blipFill>
          <a:blip r:embed="rId2"/>
          <a:stretch>
            <a:fillRect/>
          </a:stretch>
        </p:blipFill>
        <p:spPr>
          <a:xfrm>
            <a:off x="1285875" y="2724150"/>
            <a:ext cx="3990975" cy="1717329"/>
          </a:xfrm>
          <a:prstGeom prst="rect">
            <a:avLst/>
          </a:prstGeom>
        </p:spPr>
      </p:pic>
    </p:spTree>
    <p:extLst>
      <p:ext uri="{BB962C8B-B14F-4D97-AF65-F5344CB8AC3E}">
        <p14:creationId xmlns:p14="http://schemas.microsoft.com/office/powerpoint/2010/main" val="9601840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83B4329-C4BA-4BBB-85B1-E8EB2FE656AB}"/>
              </a:ext>
            </a:extLst>
          </p:cNvPr>
          <p:cNvSpPr>
            <a:spLocks noGrp="1"/>
          </p:cNvSpPr>
          <p:nvPr>
            <p:ph type="title"/>
          </p:nvPr>
        </p:nvSpPr>
        <p:spPr>
          <a:xfrm>
            <a:off x="838200" y="1"/>
            <a:ext cx="10515600" cy="1690688"/>
          </a:xfrm>
        </p:spPr>
        <p:txBody>
          <a:bodyPr/>
          <a:lstStyle/>
          <a:p>
            <a:pPr algn="ctr"/>
            <a:r>
              <a:rPr lang="fr-FR" dirty="0">
                <a:effectLst>
                  <a:outerShdw blurRad="38100" dist="38100" dir="2700000" algn="tl">
                    <a:srgbClr val="000000">
                      <a:alpha val="43137"/>
                    </a:srgbClr>
                  </a:outerShdw>
                </a:effectLst>
              </a:rPr>
              <a:t>EFFLEURER, qu’est-ce que c’est?</a:t>
            </a:r>
          </a:p>
        </p:txBody>
      </p:sp>
      <p:sp>
        <p:nvSpPr>
          <p:cNvPr id="3" name="Espace réservé du contenu 2">
            <a:extLst>
              <a:ext uri="{FF2B5EF4-FFF2-40B4-BE49-F238E27FC236}">
                <a16:creationId xmlns:a16="http://schemas.microsoft.com/office/drawing/2014/main" id="{3DED33E7-E91E-4460-9ED3-1225187BB064}"/>
              </a:ext>
            </a:extLst>
          </p:cNvPr>
          <p:cNvSpPr>
            <a:spLocks noGrp="1"/>
          </p:cNvSpPr>
          <p:nvPr>
            <p:ph idx="1"/>
          </p:nvPr>
        </p:nvSpPr>
        <p:spPr>
          <a:xfrm>
            <a:off x="838200" y="1587083"/>
            <a:ext cx="10515600" cy="4863933"/>
          </a:xfrm>
        </p:spPr>
        <p:txBody>
          <a:bodyPr>
            <a:normAutofit lnSpcReduction="10000"/>
          </a:bodyPr>
          <a:lstStyle/>
          <a:p>
            <a:r>
              <a:rPr lang="fr-FR" dirty="0">
                <a:effectLst>
                  <a:outerShdw blurRad="38100" dist="38100" dir="2700000" algn="tl">
                    <a:srgbClr val="000000">
                      <a:alpha val="43137"/>
                    </a:srgbClr>
                  </a:outerShdw>
                </a:effectLst>
              </a:rPr>
              <a:t>Les objectifs de l’effleurage: </a:t>
            </a:r>
          </a:p>
          <a:p>
            <a:pPr marL="0" indent="0">
              <a:buNone/>
            </a:pPr>
            <a:r>
              <a:rPr lang="fr-FR" dirty="0"/>
              <a:t>	Favoriser la micro-vascularisation cutanée</a:t>
            </a:r>
          </a:p>
          <a:p>
            <a:pPr marL="0" indent="0">
              <a:buNone/>
            </a:pPr>
            <a:r>
              <a:rPr lang="fr-FR" dirty="0"/>
              <a:t>	Permettre l’observation des points d’appuis du patient</a:t>
            </a:r>
          </a:p>
          <a:p>
            <a:r>
              <a:rPr lang="fr-FR" dirty="0">
                <a:effectLst>
                  <a:outerShdw blurRad="38100" dist="38100" dir="2700000" algn="tl">
                    <a:srgbClr val="000000">
                      <a:alpha val="43137"/>
                    </a:srgbClr>
                  </a:outerShdw>
                </a:effectLst>
              </a:rPr>
              <a:t>Pour qui? </a:t>
            </a:r>
          </a:p>
          <a:p>
            <a:pPr marL="0" indent="0">
              <a:buNone/>
            </a:pPr>
            <a:r>
              <a:rPr lang="fr-FR" dirty="0"/>
              <a:t>	Les patients alités / assis avec appuis prolongés</a:t>
            </a:r>
          </a:p>
          <a:p>
            <a:pPr marL="0" indent="0">
              <a:buNone/>
            </a:pPr>
            <a:r>
              <a:rPr lang="fr-FR" dirty="0"/>
              <a:t> 	Patients avec une diminution de la vascularisation </a:t>
            </a:r>
          </a:p>
          <a:p>
            <a:r>
              <a:rPr lang="fr-FR" dirty="0">
                <a:solidFill>
                  <a:srgbClr val="FF0000"/>
                </a:solidFill>
                <a:effectLst>
                  <a:outerShdw blurRad="38100" dist="38100" dir="2700000" algn="tl">
                    <a:srgbClr val="000000">
                      <a:alpha val="43137"/>
                    </a:srgbClr>
                  </a:outerShdw>
                </a:effectLst>
              </a:rPr>
              <a:t>Contre-indication:</a:t>
            </a:r>
          </a:p>
          <a:p>
            <a:pPr marL="0" indent="0">
              <a:buNone/>
            </a:pPr>
            <a:r>
              <a:rPr lang="fr-FR" dirty="0">
                <a:solidFill>
                  <a:srgbClr val="FF0000"/>
                </a:solidFill>
              </a:rPr>
              <a:t>	- Escarre Stade 1</a:t>
            </a:r>
          </a:p>
          <a:p>
            <a:pPr marL="0" indent="0">
              <a:buNone/>
            </a:pPr>
            <a:r>
              <a:rPr lang="fr-FR" dirty="0">
                <a:solidFill>
                  <a:srgbClr val="FF0000"/>
                </a:solidFill>
              </a:rPr>
              <a:t>	- Zones cutanées inflammatoires	</a:t>
            </a:r>
          </a:p>
          <a:p>
            <a:pPr marL="0" indent="0">
              <a:buNone/>
            </a:pPr>
            <a:r>
              <a:rPr lang="fr-FR" dirty="0">
                <a:solidFill>
                  <a:srgbClr val="FF0000"/>
                </a:solidFill>
              </a:rPr>
              <a:t>	- Lésions cutanées</a:t>
            </a:r>
          </a:p>
          <a:p>
            <a:pPr marL="0" indent="0" algn="ctr">
              <a:buNone/>
            </a:pPr>
            <a:endParaRPr lang="fr-FR" dirty="0">
              <a:solidFill>
                <a:srgbClr val="FF0000"/>
              </a:solidFill>
            </a:endParaRPr>
          </a:p>
          <a:p>
            <a:pPr marL="0" indent="0">
              <a:buNone/>
            </a:pPr>
            <a:endParaRPr lang="fr-FR" dirty="0"/>
          </a:p>
        </p:txBody>
      </p:sp>
    </p:spTree>
    <p:extLst>
      <p:ext uri="{BB962C8B-B14F-4D97-AF65-F5344CB8AC3E}">
        <p14:creationId xmlns:p14="http://schemas.microsoft.com/office/powerpoint/2010/main" val="12783750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5B51149-5177-4CC6-A722-9614EF2A24A9}"/>
              </a:ext>
            </a:extLst>
          </p:cNvPr>
          <p:cNvSpPr>
            <a:spLocks noGrp="1"/>
          </p:cNvSpPr>
          <p:nvPr>
            <p:ph type="title"/>
          </p:nvPr>
        </p:nvSpPr>
        <p:spPr/>
        <p:txBody>
          <a:bodyPr/>
          <a:lstStyle/>
          <a:p>
            <a:r>
              <a:rPr lang="fr-FR" dirty="0"/>
              <a:t>Conclusion</a:t>
            </a:r>
          </a:p>
        </p:txBody>
      </p:sp>
      <p:sp>
        <p:nvSpPr>
          <p:cNvPr id="3" name="Espace réservé du contenu 2">
            <a:extLst>
              <a:ext uri="{FF2B5EF4-FFF2-40B4-BE49-F238E27FC236}">
                <a16:creationId xmlns:a16="http://schemas.microsoft.com/office/drawing/2014/main" id="{CF856A22-5CDB-4019-94D0-C466A8F1DD88}"/>
              </a:ext>
            </a:extLst>
          </p:cNvPr>
          <p:cNvSpPr>
            <a:spLocks noGrp="1"/>
          </p:cNvSpPr>
          <p:nvPr>
            <p:ph idx="1"/>
          </p:nvPr>
        </p:nvSpPr>
        <p:spPr/>
        <p:txBody>
          <a:bodyPr>
            <a:normAutofit fontScale="92500"/>
          </a:bodyPr>
          <a:lstStyle/>
          <a:p>
            <a:r>
              <a:rPr lang="fr-FR" dirty="0"/>
              <a:t>La peau est un organe important et complexe du corps humain, directement impacté par le risque d’escarre.</a:t>
            </a:r>
          </a:p>
          <a:p>
            <a:r>
              <a:rPr lang="fr-FR" dirty="0"/>
              <a:t>L’évaluation des risques doit comprendre une évaluation complète de l’état général de la peau.</a:t>
            </a:r>
          </a:p>
          <a:p>
            <a:r>
              <a:rPr lang="fr-FR" dirty="0"/>
              <a:t>Une attention plus soutenue doit être apportée aux peaux à pigmentations foncées car les stades 1 d’escarre sont souvent sous-estimés.</a:t>
            </a:r>
          </a:p>
          <a:p>
            <a:r>
              <a:rPr lang="fr-FR" dirty="0"/>
              <a:t>La peau doit rester propre, sèche et hydrater.</a:t>
            </a:r>
          </a:p>
          <a:p>
            <a:r>
              <a:rPr lang="fr-FR" dirty="0"/>
              <a:t>L’effleurage permet l’observation des points d’appuis entre chaque changement et d’activer la micro-vascularisation de la peau saine.</a:t>
            </a:r>
          </a:p>
          <a:p>
            <a:pPr marL="0" indent="0">
              <a:buNone/>
            </a:pPr>
            <a:r>
              <a:rPr lang="fr-FR" dirty="0"/>
              <a:t> </a:t>
            </a:r>
          </a:p>
        </p:txBody>
      </p:sp>
    </p:spTree>
    <p:extLst>
      <p:ext uri="{BB962C8B-B14F-4D97-AF65-F5344CB8AC3E}">
        <p14:creationId xmlns:p14="http://schemas.microsoft.com/office/powerpoint/2010/main" val="341325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13EC590-D5DC-4E2D-BB20-18C079B6973D}"/>
              </a:ext>
            </a:extLst>
          </p:cNvPr>
          <p:cNvSpPr>
            <a:spLocks noGrp="1"/>
          </p:cNvSpPr>
          <p:nvPr>
            <p:ph type="title"/>
          </p:nvPr>
        </p:nvSpPr>
        <p:spPr/>
        <p:txBody>
          <a:bodyPr>
            <a:normAutofit fontScale="90000"/>
          </a:bodyPr>
          <a:lstStyle/>
          <a:p>
            <a:r>
              <a:rPr lang="fr-FR" dirty="0"/>
              <a:t>Sources</a:t>
            </a:r>
            <a:br>
              <a:rPr lang="fr-FR" dirty="0"/>
            </a:br>
            <a:r>
              <a:rPr lang="fr-FR" sz="2000" dirty="0"/>
              <a:t>Consulté le 18/12/2019</a:t>
            </a:r>
            <a:br>
              <a:rPr lang="fr-FR" dirty="0"/>
            </a:br>
            <a:endParaRPr lang="fr-FR" dirty="0"/>
          </a:p>
        </p:txBody>
      </p:sp>
      <p:sp>
        <p:nvSpPr>
          <p:cNvPr id="3" name="Espace réservé du contenu 2">
            <a:extLst>
              <a:ext uri="{FF2B5EF4-FFF2-40B4-BE49-F238E27FC236}">
                <a16:creationId xmlns:a16="http://schemas.microsoft.com/office/drawing/2014/main" id="{DF8B77A9-504F-4939-9BFA-9D96B0DFBD89}"/>
              </a:ext>
            </a:extLst>
          </p:cNvPr>
          <p:cNvSpPr>
            <a:spLocks noGrp="1"/>
          </p:cNvSpPr>
          <p:nvPr>
            <p:ph idx="1"/>
          </p:nvPr>
        </p:nvSpPr>
        <p:spPr>
          <a:xfrm>
            <a:off x="838200" y="1237330"/>
            <a:ext cx="10515600" cy="5255545"/>
          </a:xfrm>
        </p:spPr>
        <p:txBody>
          <a:bodyPr>
            <a:normAutofit/>
          </a:bodyPr>
          <a:lstStyle/>
          <a:p>
            <a:r>
              <a:rPr lang="fr-FR" sz="2400" dirty="0"/>
              <a:t>National Pressure </a:t>
            </a:r>
            <a:r>
              <a:rPr lang="fr-FR" sz="2400" dirty="0" err="1"/>
              <a:t>Ulcer</a:t>
            </a:r>
            <a:r>
              <a:rPr lang="fr-FR" sz="2400" dirty="0"/>
              <a:t> Advisory Panel, </a:t>
            </a:r>
            <a:r>
              <a:rPr lang="fr-FR" sz="2400" dirty="0" err="1"/>
              <a:t>European</a:t>
            </a:r>
            <a:r>
              <a:rPr lang="fr-FR" sz="2400" dirty="0"/>
              <a:t> Pressure </a:t>
            </a:r>
            <a:r>
              <a:rPr lang="fr-FR" sz="2400" dirty="0" err="1"/>
              <a:t>Ulcer</a:t>
            </a:r>
            <a:r>
              <a:rPr lang="fr-FR" sz="2400" dirty="0"/>
              <a:t> Advisory Panel and Pan Pacific Pressure </a:t>
            </a:r>
            <a:r>
              <a:rPr lang="fr-FR" sz="2400" dirty="0" err="1"/>
              <a:t>Injury</a:t>
            </a:r>
            <a:r>
              <a:rPr lang="fr-FR" sz="2400" dirty="0"/>
              <a:t> Alliance. Prevention and </a:t>
            </a:r>
            <a:r>
              <a:rPr lang="fr-FR" sz="2400" dirty="0" err="1"/>
              <a:t>Treatment</a:t>
            </a:r>
            <a:r>
              <a:rPr lang="fr-FR" sz="2400" dirty="0"/>
              <a:t> of Pressure </a:t>
            </a:r>
            <a:r>
              <a:rPr lang="fr-FR" sz="2400" dirty="0" err="1"/>
              <a:t>Ulcers</a:t>
            </a:r>
            <a:r>
              <a:rPr lang="fr-FR" sz="2400" dirty="0"/>
              <a:t>: Quick Reference Guide. Emily </a:t>
            </a:r>
            <a:r>
              <a:rPr lang="fr-FR" sz="2400" dirty="0" err="1"/>
              <a:t>Haesler</a:t>
            </a:r>
            <a:r>
              <a:rPr lang="fr-FR" sz="2400" dirty="0"/>
              <a:t> (Ed.). Cambridge Media : Perth, </a:t>
            </a:r>
            <a:r>
              <a:rPr lang="fr-FR" sz="2400" dirty="0" err="1"/>
              <a:t>Australia</a:t>
            </a:r>
            <a:r>
              <a:rPr lang="fr-FR" sz="2400" dirty="0"/>
              <a:t> ; 2014.</a:t>
            </a:r>
          </a:p>
          <a:p>
            <a:r>
              <a:rPr lang="fr-FR" sz="2400" dirty="0"/>
              <a:t>La peau humaine normale [en ligne]. Site Biologie de la peau.fr, 28 janvier 2011 [consulté le 18 décembre 2019]</a:t>
            </a:r>
          </a:p>
          <a:p>
            <a:pPr lvl="1"/>
            <a:r>
              <a:rPr lang="fr-FR" sz="2000" dirty="0"/>
              <a:t>Disponible sur internet: </a:t>
            </a:r>
            <a:r>
              <a:rPr lang="fr-FR" sz="2000" dirty="0">
                <a:hlinkClick r:id="rId2">
                  <a:extLst>
                    <a:ext uri="{A12FA001-AC4F-418D-AE19-62706E023703}">
                      <ahyp:hlinkClr xmlns:ahyp="http://schemas.microsoft.com/office/drawing/2018/hyperlinkcolor" val="tx"/>
                    </a:ext>
                  </a:extLst>
                </a:hlinkClick>
              </a:rPr>
              <a:t>https://biologiedelapeau.fr/spip.php?article9</a:t>
            </a:r>
            <a:endParaRPr lang="fr-FR" sz="2000" dirty="0"/>
          </a:p>
          <a:p>
            <a:r>
              <a:rPr lang="fr-FR" sz="2400" dirty="0"/>
              <a:t>Effleurage, principes et modalités [en ligne]. Site internet: Escarre.fr [consulté le 18 décembre 2019]</a:t>
            </a:r>
          </a:p>
          <a:p>
            <a:pPr lvl="1"/>
            <a:r>
              <a:rPr lang="fr-FR" sz="2000" dirty="0"/>
              <a:t>Disponible sur internet: </a:t>
            </a:r>
            <a:r>
              <a:rPr lang="fr-FR" sz="2000" dirty="0">
                <a:hlinkClick r:id="rId3"/>
              </a:rPr>
              <a:t>https://www.escarre.fr/prevention/effleurage/principes.php</a:t>
            </a:r>
            <a:r>
              <a:rPr lang="fr-FR" sz="2000" dirty="0"/>
              <a:t> </a:t>
            </a:r>
            <a:endParaRPr lang="fr-FR" sz="2400" dirty="0"/>
          </a:p>
        </p:txBody>
      </p:sp>
    </p:spTree>
    <p:extLst>
      <p:ext uri="{BB962C8B-B14F-4D97-AF65-F5344CB8AC3E}">
        <p14:creationId xmlns:p14="http://schemas.microsoft.com/office/powerpoint/2010/main" val="37332373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DF7E368-C43B-4112-94A9-65D1364EFCA5}"/>
              </a:ext>
            </a:extLst>
          </p:cNvPr>
          <p:cNvSpPr>
            <a:spLocks noGrp="1"/>
          </p:cNvSpPr>
          <p:nvPr>
            <p:ph type="title"/>
          </p:nvPr>
        </p:nvSpPr>
        <p:spPr/>
        <p:txBody>
          <a:bodyPr/>
          <a:lstStyle/>
          <a:p>
            <a:r>
              <a:rPr lang="fr-FR" dirty="0"/>
              <a:t>Evaluation de la formation </a:t>
            </a:r>
            <a:br>
              <a:rPr lang="fr-FR" dirty="0"/>
            </a:br>
            <a:r>
              <a:rPr lang="fr-FR" sz="3200" dirty="0"/>
              <a:t>(1 seul réponse la plus adaptée)</a:t>
            </a:r>
            <a:endParaRPr lang="fr-FR" dirty="0"/>
          </a:p>
        </p:txBody>
      </p:sp>
      <p:sp>
        <p:nvSpPr>
          <p:cNvPr id="3" name="Espace réservé du contenu 2">
            <a:extLst>
              <a:ext uri="{FF2B5EF4-FFF2-40B4-BE49-F238E27FC236}">
                <a16:creationId xmlns:a16="http://schemas.microsoft.com/office/drawing/2014/main" id="{F1D06BBC-4409-45C9-BC9F-4827B6147F74}"/>
              </a:ext>
            </a:extLst>
          </p:cNvPr>
          <p:cNvSpPr>
            <a:spLocks noGrp="1"/>
          </p:cNvSpPr>
          <p:nvPr>
            <p:ph idx="1"/>
          </p:nvPr>
        </p:nvSpPr>
        <p:spPr>
          <a:xfrm>
            <a:off x="513347" y="1825625"/>
            <a:ext cx="10840453" cy="4351338"/>
          </a:xfrm>
        </p:spPr>
        <p:txBody>
          <a:bodyPr>
            <a:normAutofit fontScale="92500" lnSpcReduction="20000"/>
          </a:bodyPr>
          <a:lstStyle/>
          <a:p>
            <a:r>
              <a:rPr lang="fr-FR" sz="2400" dirty="0"/>
              <a:t>Question 1 : La peau est:</a:t>
            </a:r>
          </a:p>
          <a:p>
            <a:pPr lvl="1"/>
            <a:r>
              <a:rPr lang="fr-FR" sz="2000" dirty="0"/>
              <a:t>Réponse 1 : Un organe ne servant que de barrière vis-à-vis de l’extérieur.</a:t>
            </a:r>
          </a:p>
          <a:p>
            <a:pPr lvl="1">
              <a:lnSpc>
                <a:spcPct val="100000"/>
              </a:lnSpc>
            </a:pPr>
            <a:r>
              <a:rPr lang="fr-FR" sz="2100" b="1" dirty="0">
                <a:solidFill>
                  <a:srgbClr val="00B050"/>
                </a:solidFill>
              </a:rPr>
              <a:t>Réponse 2 :  Un organe représentant presque 2m</a:t>
            </a:r>
            <a:r>
              <a:rPr lang="fr-FR" sz="2100" b="1" baseline="30000" dirty="0">
                <a:solidFill>
                  <a:srgbClr val="00B050"/>
                </a:solidFill>
              </a:rPr>
              <a:t>2</a:t>
            </a:r>
            <a:r>
              <a:rPr lang="fr-FR" sz="2100" b="1" dirty="0">
                <a:solidFill>
                  <a:srgbClr val="00B050"/>
                </a:solidFill>
              </a:rPr>
              <a:t> de surface et jouant des rôles diverses et important pour le corps.</a:t>
            </a:r>
          </a:p>
          <a:p>
            <a:pPr lvl="1">
              <a:lnSpc>
                <a:spcPct val="100000"/>
              </a:lnSpc>
            </a:pPr>
            <a:r>
              <a:rPr lang="fr-FR" sz="2100" dirty="0"/>
              <a:t>Réponse 3 : Un organe pesant 3 kg. </a:t>
            </a:r>
          </a:p>
          <a:p>
            <a:r>
              <a:rPr lang="fr-FR" sz="2400" dirty="0"/>
              <a:t>Question 2 : Pour les peaux à pigmentation foncées, l’évaluation cutanée consiste à : </a:t>
            </a:r>
          </a:p>
          <a:p>
            <a:pPr lvl="1">
              <a:lnSpc>
                <a:spcPct val="100000"/>
              </a:lnSpc>
            </a:pPr>
            <a:r>
              <a:rPr lang="fr-FR" sz="2100" b="1" dirty="0">
                <a:solidFill>
                  <a:srgbClr val="00B050"/>
                </a:solidFill>
              </a:rPr>
              <a:t>Réponse 1 : Repérer les variations de la température de la peau sur une zone localisée, la présence d’un œdème et la modification de la qualité de la peau par rapport aux tissus environnants .</a:t>
            </a:r>
          </a:p>
          <a:p>
            <a:pPr lvl="1"/>
            <a:r>
              <a:rPr lang="fr-FR" sz="2000" dirty="0"/>
              <a:t>Réponse 2 : Apporter la même attention que pour les peaux à pigmentation claire.</a:t>
            </a:r>
          </a:p>
          <a:p>
            <a:pPr lvl="1">
              <a:lnSpc>
                <a:spcPct val="110000"/>
              </a:lnSpc>
            </a:pPr>
            <a:r>
              <a:rPr lang="fr-FR" sz="2000" dirty="0"/>
              <a:t>Réponse 3 : Détecter un érythème persistant à la </a:t>
            </a:r>
            <a:r>
              <a:rPr lang="fr-FR" sz="2000" dirty="0" err="1"/>
              <a:t>digipression</a:t>
            </a:r>
            <a:r>
              <a:rPr lang="fr-FR" sz="2000" dirty="0"/>
              <a:t>.</a:t>
            </a:r>
          </a:p>
          <a:p>
            <a:r>
              <a:rPr lang="fr-FR" sz="2400" dirty="0"/>
              <a:t>Question 3 : L’effleurage est :</a:t>
            </a:r>
          </a:p>
          <a:p>
            <a:pPr lvl="1">
              <a:lnSpc>
                <a:spcPct val="100000"/>
              </a:lnSpc>
            </a:pPr>
            <a:r>
              <a:rPr lang="fr-FR" sz="2000" dirty="0"/>
              <a:t>Réponse 1 : Un massage en profondeur.</a:t>
            </a:r>
          </a:p>
          <a:p>
            <a:pPr lvl="1"/>
            <a:r>
              <a:rPr lang="fr-FR" sz="2000" dirty="0"/>
              <a:t>Réponse 2 : Indiqué sur une zone lésée dont le stade 1.</a:t>
            </a:r>
          </a:p>
          <a:p>
            <a:pPr lvl="1">
              <a:lnSpc>
                <a:spcPct val="100000"/>
              </a:lnSpc>
            </a:pPr>
            <a:r>
              <a:rPr lang="fr-FR" sz="2000" b="1" dirty="0">
                <a:solidFill>
                  <a:srgbClr val="00B050"/>
                </a:solidFill>
              </a:rPr>
              <a:t>Réponse 3 : Indiqué pour des patients alités / assis avec des appuis prolongés.</a:t>
            </a:r>
          </a:p>
        </p:txBody>
      </p:sp>
    </p:spTree>
    <p:extLst>
      <p:ext uri="{BB962C8B-B14F-4D97-AF65-F5344CB8AC3E}">
        <p14:creationId xmlns:p14="http://schemas.microsoft.com/office/powerpoint/2010/main" val="34347395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189FB835-41B3-4C10-AE3A-C12B0926AD0E}"/>
              </a:ext>
            </a:extLst>
          </p:cNvPr>
          <p:cNvSpPr>
            <a:spLocks noGrp="1"/>
          </p:cNvSpPr>
          <p:nvPr>
            <p:ph type="title"/>
          </p:nvPr>
        </p:nvSpPr>
        <p:spPr/>
        <p:txBody>
          <a:bodyPr/>
          <a:lstStyle/>
          <a:p>
            <a:pPr algn="ctr"/>
            <a:r>
              <a:rPr lang="fr-FR" dirty="0">
                <a:effectLst>
                  <a:outerShdw blurRad="38100" dist="38100" dir="2700000" algn="tl">
                    <a:srgbClr val="000000">
                      <a:alpha val="43137"/>
                    </a:srgbClr>
                  </a:outerShdw>
                </a:effectLst>
              </a:rPr>
              <a:t>Introduction </a:t>
            </a:r>
          </a:p>
        </p:txBody>
      </p:sp>
      <p:sp>
        <p:nvSpPr>
          <p:cNvPr id="4" name="Espace réservé du contenu 3">
            <a:extLst>
              <a:ext uri="{FF2B5EF4-FFF2-40B4-BE49-F238E27FC236}">
                <a16:creationId xmlns:a16="http://schemas.microsoft.com/office/drawing/2014/main" id="{39D2B1CE-07E0-41A2-AAEA-4805A629F8C3}"/>
              </a:ext>
            </a:extLst>
          </p:cNvPr>
          <p:cNvSpPr>
            <a:spLocks noGrp="1"/>
          </p:cNvSpPr>
          <p:nvPr>
            <p:ph idx="1"/>
          </p:nvPr>
        </p:nvSpPr>
        <p:spPr>
          <a:xfrm>
            <a:off x="838200" y="1690688"/>
            <a:ext cx="10515600" cy="4469479"/>
          </a:xfrm>
        </p:spPr>
        <p:txBody>
          <a:bodyPr>
            <a:normAutofit/>
          </a:bodyPr>
          <a:lstStyle/>
          <a:p>
            <a:pPr algn="ctr"/>
            <a:endParaRPr lang="fr-FR" sz="4400" dirty="0"/>
          </a:p>
          <a:p>
            <a:pPr algn="ctr"/>
            <a:r>
              <a:rPr lang="fr-FR" sz="4400" dirty="0"/>
              <a:t> La peau </a:t>
            </a:r>
          </a:p>
          <a:p>
            <a:pPr algn="ctr"/>
            <a:endParaRPr lang="fr-FR" sz="4400" dirty="0"/>
          </a:p>
          <a:p>
            <a:pPr algn="ctr"/>
            <a:r>
              <a:rPr lang="fr-FR" sz="4400" dirty="0"/>
              <a:t>L’impact d’un escarre</a:t>
            </a:r>
          </a:p>
          <a:p>
            <a:pPr algn="ctr"/>
            <a:endParaRPr lang="fr-FR" sz="4400" dirty="0"/>
          </a:p>
          <a:p>
            <a:pPr algn="ctr"/>
            <a:r>
              <a:rPr lang="fr-FR" sz="4400" dirty="0"/>
              <a:t>La prévention et le traitement de l’escarre</a:t>
            </a:r>
          </a:p>
        </p:txBody>
      </p:sp>
    </p:spTree>
    <p:extLst>
      <p:ext uri="{BB962C8B-B14F-4D97-AF65-F5344CB8AC3E}">
        <p14:creationId xmlns:p14="http://schemas.microsoft.com/office/powerpoint/2010/main" val="32264867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F56B916-BC60-4F9C-9D07-AE062A2787B5}"/>
              </a:ext>
            </a:extLst>
          </p:cNvPr>
          <p:cNvSpPr>
            <a:spLocks noGrp="1"/>
          </p:cNvSpPr>
          <p:nvPr>
            <p:ph type="title"/>
          </p:nvPr>
        </p:nvSpPr>
        <p:spPr/>
        <p:txBody>
          <a:bodyPr>
            <a:normAutofit/>
          </a:bodyPr>
          <a:lstStyle/>
          <a:p>
            <a:pPr algn="ctr"/>
            <a:r>
              <a:rPr lang="fr-FR" dirty="0">
                <a:effectLst>
                  <a:outerShdw blurRad="38100" dist="38100" dir="2700000" algn="tl">
                    <a:srgbClr val="000000">
                      <a:alpha val="43137"/>
                    </a:srgbClr>
                  </a:outerShdw>
                </a:effectLst>
              </a:rPr>
              <a:t>LA PEAU</a:t>
            </a:r>
          </a:p>
        </p:txBody>
      </p:sp>
      <p:sp>
        <p:nvSpPr>
          <p:cNvPr id="3" name="Espace réservé du contenu 2">
            <a:extLst>
              <a:ext uri="{FF2B5EF4-FFF2-40B4-BE49-F238E27FC236}">
                <a16:creationId xmlns:a16="http://schemas.microsoft.com/office/drawing/2014/main" id="{BCFF6799-9E82-4120-8216-57626029D44D}"/>
              </a:ext>
            </a:extLst>
          </p:cNvPr>
          <p:cNvSpPr>
            <a:spLocks noGrp="1"/>
          </p:cNvSpPr>
          <p:nvPr>
            <p:ph idx="1"/>
          </p:nvPr>
        </p:nvSpPr>
        <p:spPr>
          <a:xfrm>
            <a:off x="838200" y="1825625"/>
            <a:ext cx="9896475" cy="4667250"/>
          </a:xfrm>
        </p:spPr>
        <p:txBody>
          <a:bodyPr>
            <a:normAutofit/>
          </a:bodyPr>
          <a:lstStyle/>
          <a:p>
            <a:r>
              <a:rPr lang="fr-FR" sz="3600" dirty="0"/>
              <a:t>Organe qui pèse entre 4 et 10 kg et mesure environ 2 m</a:t>
            </a:r>
            <a:r>
              <a:rPr lang="fr-FR" sz="3600" baseline="30000" dirty="0"/>
              <a:t>2.</a:t>
            </a:r>
          </a:p>
          <a:p>
            <a:r>
              <a:rPr lang="fr-FR" sz="3600" dirty="0"/>
              <a:t>La peau a plusieurs rôles :</a:t>
            </a:r>
          </a:p>
          <a:p>
            <a:pPr lvl="2">
              <a:buFontTx/>
              <a:buChar char="-"/>
            </a:pPr>
            <a:r>
              <a:rPr lang="fr-FR" sz="3600" dirty="0"/>
              <a:t>Protecteur</a:t>
            </a:r>
          </a:p>
          <a:p>
            <a:pPr lvl="2">
              <a:buFontTx/>
              <a:buChar char="-"/>
            </a:pPr>
            <a:r>
              <a:rPr lang="fr-FR" sz="3600" dirty="0"/>
              <a:t>Régulateur thermique</a:t>
            </a:r>
          </a:p>
          <a:p>
            <a:pPr lvl="2">
              <a:buFontTx/>
              <a:buChar char="-"/>
            </a:pPr>
            <a:r>
              <a:rPr lang="fr-FR" sz="3600" dirty="0"/>
              <a:t>Hormonal</a:t>
            </a:r>
          </a:p>
          <a:p>
            <a:pPr lvl="2">
              <a:buFontTx/>
              <a:buChar char="-"/>
            </a:pPr>
            <a:r>
              <a:rPr lang="fr-FR" sz="3600" dirty="0"/>
              <a:t>Immunitaire </a:t>
            </a:r>
          </a:p>
          <a:p>
            <a:pPr lvl="2">
              <a:buFontTx/>
              <a:buChar char="-"/>
            </a:pPr>
            <a:r>
              <a:rPr lang="fr-FR" sz="3600" dirty="0"/>
              <a:t>Sensoriel</a:t>
            </a:r>
            <a:endParaRPr lang="fr-FR" sz="3600" strike="sngStrike" dirty="0"/>
          </a:p>
          <a:p>
            <a:endParaRPr lang="fr-FR" sz="3600" baseline="30000" dirty="0"/>
          </a:p>
          <a:p>
            <a:pPr marL="0" indent="0" algn="ctr">
              <a:buNone/>
            </a:pPr>
            <a:endParaRPr lang="fr-FR" sz="3600" strike="sngStrike" dirty="0"/>
          </a:p>
        </p:txBody>
      </p:sp>
    </p:spTree>
    <p:extLst>
      <p:ext uri="{BB962C8B-B14F-4D97-AF65-F5344CB8AC3E}">
        <p14:creationId xmlns:p14="http://schemas.microsoft.com/office/powerpoint/2010/main" val="18512883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B41309A-F359-41C9-AC91-C75884CD7FAB}"/>
              </a:ext>
            </a:extLst>
          </p:cNvPr>
          <p:cNvSpPr>
            <a:spLocks noGrp="1"/>
          </p:cNvSpPr>
          <p:nvPr>
            <p:ph type="title"/>
          </p:nvPr>
        </p:nvSpPr>
        <p:spPr/>
        <p:txBody>
          <a:bodyPr/>
          <a:lstStyle/>
          <a:p>
            <a:r>
              <a:rPr lang="fr-FR" dirty="0">
                <a:effectLst>
                  <a:outerShdw blurRad="38100" dist="38100" dir="2700000" algn="tl">
                    <a:srgbClr val="000000">
                      <a:alpha val="43137"/>
                    </a:srgbClr>
                  </a:outerShdw>
                </a:effectLst>
              </a:rPr>
              <a:t>La structure de la peau</a:t>
            </a:r>
          </a:p>
        </p:txBody>
      </p:sp>
      <p:sp>
        <p:nvSpPr>
          <p:cNvPr id="3" name="Espace réservé du contenu 2">
            <a:extLst>
              <a:ext uri="{FF2B5EF4-FFF2-40B4-BE49-F238E27FC236}">
                <a16:creationId xmlns:a16="http://schemas.microsoft.com/office/drawing/2014/main" id="{6289EAAB-F0E1-427D-8EE8-D369DF500566}"/>
              </a:ext>
            </a:extLst>
          </p:cNvPr>
          <p:cNvSpPr>
            <a:spLocks noGrp="1"/>
          </p:cNvSpPr>
          <p:nvPr>
            <p:ph idx="1"/>
          </p:nvPr>
        </p:nvSpPr>
        <p:spPr>
          <a:xfrm>
            <a:off x="5520991" y="1465019"/>
            <a:ext cx="6576174" cy="4811956"/>
          </a:xfrm>
        </p:spPr>
        <p:txBody>
          <a:bodyPr>
            <a:normAutofit lnSpcReduction="10000"/>
          </a:bodyPr>
          <a:lstStyle/>
          <a:p>
            <a:r>
              <a:rPr lang="fr-FR" dirty="0"/>
              <a:t>La peau est constituées de 3 couches principales (de l’extérieur vers l’intérieur) :</a:t>
            </a:r>
          </a:p>
          <a:p>
            <a:pPr marL="514350" indent="-514350">
              <a:buFont typeface="+mj-lt"/>
              <a:buAutoNum type="arabicPeriod"/>
            </a:pPr>
            <a:r>
              <a:rPr lang="fr-FR" dirty="0"/>
              <a:t>L’épiderme :</a:t>
            </a:r>
            <a:r>
              <a:rPr lang="fr-FR" dirty="0">
                <a:effectLst>
                  <a:outerShdw blurRad="38100" dist="38100" dir="2700000" algn="tl">
                    <a:srgbClr val="000000">
                      <a:alpha val="43137"/>
                    </a:srgbClr>
                  </a:outerShdw>
                </a:effectLst>
              </a:rPr>
              <a:t> </a:t>
            </a:r>
            <a:r>
              <a:rPr lang="fr-FR" dirty="0"/>
              <a:t>épithélium empêchant la prolifération microbienne</a:t>
            </a:r>
          </a:p>
          <a:p>
            <a:pPr marL="514350" indent="-514350">
              <a:buFont typeface="+mj-lt"/>
              <a:buAutoNum type="arabicPeriod"/>
            </a:pPr>
            <a:r>
              <a:rPr lang="fr-FR" dirty="0"/>
              <a:t>Le derme :tissu conjonctif vascularisé, a un rôle majeur dans la thermorégulation, la cicatrisation et l’élimination des produits toxiques</a:t>
            </a:r>
          </a:p>
          <a:p>
            <a:pPr marL="514350" indent="-514350">
              <a:buFont typeface="+mj-lt"/>
              <a:buAutoNum type="arabicPeriod"/>
            </a:pPr>
            <a:r>
              <a:rPr lang="fr-FR" dirty="0"/>
              <a:t>L’hypoderme :</a:t>
            </a:r>
            <a:r>
              <a:rPr lang="fr-FR" sz="3600" dirty="0"/>
              <a:t> </a:t>
            </a:r>
            <a:r>
              <a:rPr lang="fr-FR" dirty="0"/>
              <a:t>tissu adipeux, protège contre les chocs physiques et sert de réserve énergétique grâce à la réserve adipeuse</a:t>
            </a:r>
          </a:p>
        </p:txBody>
      </p:sp>
      <p:pic>
        <p:nvPicPr>
          <p:cNvPr id="4" name="Image 3">
            <a:extLst>
              <a:ext uri="{FF2B5EF4-FFF2-40B4-BE49-F238E27FC236}">
                <a16:creationId xmlns:a16="http://schemas.microsoft.com/office/drawing/2014/main" id="{080376C1-4984-41D5-8747-FFE53FD364A7}"/>
              </a:ext>
            </a:extLst>
          </p:cNvPr>
          <p:cNvPicPr>
            <a:picLocks noChangeAspect="1"/>
          </p:cNvPicPr>
          <p:nvPr/>
        </p:nvPicPr>
        <p:blipFill>
          <a:blip r:embed="rId2"/>
          <a:stretch>
            <a:fillRect/>
          </a:stretch>
        </p:blipFill>
        <p:spPr>
          <a:xfrm>
            <a:off x="651212" y="1690688"/>
            <a:ext cx="4682790" cy="3993299"/>
          </a:xfrm>
          <a:prstGeom prst="rect">
            <a:avLst/>
          </a:prstGeom>
        </p:spPr>
      </p:pic>
      <p:sp>
        <p:nvSpPr>
          <p:cNvPr id="5" name="ZoneTexte 4">
            <a:extLst>
              <a:ext uri="{FF2B5EF4-FFF2-40B4-BE49-F238E27FC236}">
                <a16:creationId xmlns:a16="http://schemas.microsoft.com/office/drawing/2014/main" id="{9BCAEB06-A353-4008-B86F-9A7744B632E9}"/>
              </a:ext>
            </a:extLst>
          </p:cNvPr>
          <p:cNvSpPr txBox="1"/>
          <p:nvPr/>
        </p:nvSpPr>
        <p:spPr>
          <a:xfrm>
            <a:off x="717887" y="5745694"/>
            <a:ext cx="4311313" cy="923330"/>
          </a:xfrm>
          <a:prstGeom prst="rect">
            <a:avLst/>
          </a:prstGeom>
          <a:noFill/>
        </p:spPr>
        <p:txBody>
          <a:bodyPr wrap="square" rtlCol="0">
            <a:spAutoFit/>
          </a:bodyPr>
          <a:lstStyle/>
          <a:p>
            <a:r>
              <a:rPr lang="fr-FR" b="1" dirty="0">
                <a:highlight>
                  <a:srgbClr val="00FF00"/>
                </a:highlight>
              </a:rPr>
              <a:t>Schéma du site internet: https://biologiedelapeau.fr/spip.php?article9</a:t>
            </a:r>
          </a:p>
        </p:txBody>
      </p:sp>
    </p:spTree>
    <p:extLst>
      <p:ext uri="{BB962C8B-B14F-4D97-AF65-F5344CB8AC3E}">
        <p14:creationId xmlns:p14="http://schemas.microsoft.com/office/powerpoint/2010/main" val="31772272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F56B916-BC60-4F9C-9D07-AE062A2787B5}"/>
              </a:ext>
            </a:extLst>
          </p:cNvPr>
          <p:cNvSpPr>
            <a:spLocks noGrp="1"/>
          </p:cNvSpPr>
          <p:nvPr>
            <p:ph type="title"/>
          </p:nvPr>
        </p:nvSpPr>
        <p:spPr/>
        <p:txBody>
          <a:bodyPr>
            <a:normAutofit/>
          </a:bodyPr>
          <a:lstStyle/>
          <a:p>
            <a:pPr algn="ctr"/>
            <a:r>
              <a:rPr lang="fr-FR" dirty="0">
                <a:effectLst>
                  <a:outerShdw blurRad="38100" dist="38100" dir="2700000" algn="tl">
                    <a:srgbClr val="000000">
                      <a:alpha val="43137"/>
                    </a:srgbClr>
                  </a:outerShdw>
                </a:effectLst>
              </a:rPr>
              <a:t>Evaluation des risques d’escarres selon 3 critères</a:t>
            </a:r>
          </a:p>
        </p:txBody>
      </p:sp>
      <p:sp>
        <p:nvSpPr>
          <p:cNvPr id="3" name="Espace réservé du contenu 2">
            <a:extLst>
              <a:ext uri="{FF2B5EF4-FFF2-40B4-BE49-F238E27FC236}">
                <a16:creationId xmlns:a16="http://schemas.microsoft.com/office/drawing/2014/main" id="{BCFF6799-9E82-4120-8216-57626029D44D}"/>
              </a:ext>
            </a:extLst>
          </p:cNvPr>
          <p:cNvSpPr>
            <a:spLocks noGrp="1"/>
          </p:cNvSpPr>
          <p:nvPr>
            <p:ph idx="1"/>
          </p:nvPr>
        </p:nvSpPr>
        <p:spPr>
          <a:xfrm>
            <a:off x="982579" y="2482347"/>
            <a:ext cx="10515600" cy="4010528"/>
          </a:xfrm>
        </p:spPr>
        <p:txBody>
          <a:bodyPr>
            <a:normAutofit/>
          </a:bodyPr>
          <a:lstStyle/>
          <a:p>
            <a:r>
              <a:rPr lang="fr-FR" sz="4400" dirty="0"/>
              <a:t>L’activité physique</a:t>
            </a:r>
          </a:p>
          <a:p>
            <a:pPr marL="0" indent="0">
              <a:buNone/>
            </a:pPr>
            <a:endParaRPr lang="fr-FR" sz="4400" strike="sngStrike" dirty="0"/>
          </a:p>
          <a:p>
            <a:r>
              <a:rPr lang="fr-FR" sz="4400" dirty="0"/>
              <a:t>La limitation de mobilité </a:t>
            </a:r>
          </a:p>
          <a:p>
            <a:pPr marL="0" indent="0">
              <a:buNone/>
            </a:pPr>
            <a:endParaRPr lang="fr-FR" sz="4400" dirty="0"/>
          </a:p>
          <a:p>
            <a:r>
              <a:rPr lang="fr-FR" sz="4400" dirty="0"/>
              <a:t>L’état général de la peau </a:t>
            </a:r>
            <a:endParaRPr lang="fr-FR" sz="4400" strike="sngStrike" dirty="0"/>
          </a:p>
          <a:p>
            <a:endParaRPr lang="fr-FR" dirty="0"/>
          </a:p>
        </p:txBody>
      </p:sp>
    </p:spTree>
    <p:extLst>
      <p:ext uri="{BB962C8B-B14F-4D97-AF65-F5344CB8AC3E}">
        <p14:creationId xmlns:p14="http://schemas.microsoft.com/office/powerpoint/2010/main" val="25951604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F56B916-BC60-4F9C-9D07-AE062A2787B5}"/>
              </a:ext>
            </a:extLst>
          </p:cNvPr>
          <p:cNvSpPr>
            <a:spLocks noGrp="1"/>
          </p:cNvSpPr>
          <p:nvPr>
            <p:ph type="title"/>
          </p:nvPr>
        </p:nvSpPr>
        <p:spPr/>
        <p:txBody>
          <a:bodyPr/>
          <a:lstStyle/>
          <a:p>
            <a:pPr algn="ctr"/>
            <a:r>
              <a:rPr lang="fr-FR" dirty="0"/>
              <a:t>Pour évaluer l’état de la peau et des tissus mous, il est recommandé :</a:t>
            </a:r>
          </a:p>
        </p:txBody>
      </p:sp>
      <p:sp>
        <p:nvSpPr>
          <p:cNvPr id="3" name="Espace réservé du contenu 2">
            <a:extLst>
              <a:ext uri="{FF2B5EF4-FFF2-40B4-BE49-F238E27FC236}">
                <a16:creationId xmlns:a16="http://schemas.microsoft.com/office/drawing/2014/main" id="{BCFF6799-9E82-4120-8216-57626029D44D}"/>
              </a:ext>
            </a:extLst>
          </p:cNvPr>
          <p:cNvSpPr>
            <a:spLocks noGrp="1"/>
          </p:cNvSpPr>
          <p:nvPr>
            <p:ph idx="1"/>
          </p:nvPr>
        </p:nvSpPr>
        <p:spPr>
          <a:xfrm>
            <a:off x="982579" y="1920873"/>
            <a:ext cx="10515600" cy="4660901"/>
          </a:xfrm>
        </p:spPr>
        <p:txBody>
          <a:bodyPr>
            <a:normAutofit/>
          </a:bodyPr>
          <a:lstStyle/>
          <a:p>
            <a:r>
              <a:rPr lang="fr-FR" dirty="0"/>
              <a:t>Une évaluation globale de l’état de la peau:</a:t>
            </a:r>
          </a:p>
          <a:p>
            <a:pPr marL="0" indent="0">
              <a:buNone/>
            </a:pPr>
            <a:r>
              <a:rPr lang="fr-FR" dirty="0"/>
              <a:t>	- le blanchiment à la </a:t>
            </a:r>
            <a:r>
              <a:rPr lang="fr-FR" dirty="0" err="1"/>
              <a:t>digipression</a:t>
            </a:r>
            <a:r>
              <a:rPr lang="fr-FR" dirty="0"/>
              <a:t> </a:t>
            </a:r>
          </a:p>
          <a:p>
            <a:pPr marL="0" indent="0">
              <a:buNone/>
            </a:pPr>
            <a:r>
              <a:rPr lang="fr-FR" dirty="0"/>
              <a:t>	- la chaleur localisée</a:t>
            </a:r>
          </a:p>
          <a:p>
            <a:pPr marL="0" indent="0">
              <a:buNone/>
            </a:pPr>
            <a:r>
              <a:rPr lang="fr-FR" dirty="0"/>
              <a:t>	- l’œdème  </a:t>
            </a:r>
          </a:p>
          <a:p>
            <a:pPr marL="0" indent="0">
              <a:buNone/>
            </a:pPr>
            <a:r>
              <a:rPr lang="fr-FR" dirty="0"/>
              <a:t>	- l’induration	</a:t>
            </a:r>
          </a:p>
          <a:p>
            <a:pPr marL="0" indent="0">
              <a:buNone/>
            </a:pPr>
            <a:r>
              <a:rPr lang="fr-FR" dirty="0"/>
              <a:t>Cette technique doit être utilisées pour évaluer l’état de la peau de toutes les personnes.</a:t>
            </a:r>
          </a:p>
          <a:p>
            <a:pPr marL="0" indent="0" algn="ctr">
              <a:buNone/>
            </a:pPr>
            <a:r>
              <a:rPr lang="fr-FR" dirty="0">
                <a:solidFill>
                  <a:srgbClr val="FF0000"/>
                </a:solidFill>
              </a:rPr>
              <a:t>	Les escarres de stade I sont sous-détectées chez les personnes à 	peau de pigmentation foncée (rougeur difficilement détectable).</a:t>
            </a:r>
          </a:p>
          <a:p>
            <a:pPr marL="0" indent="0">
              <a:buNone/>
            </a:pPr>
            <a:endParaRPr lang="fr-FR" dirty="0"/>
          </a:p>
        </p:txBody>
      </p:sp>
      <p:pic>
        <p:nvPicPr>
          <p:cNvPr id="5" name="Image 4">
            <a:extLst>
              <a:ext uri="{FF2B5EF4-FFF2-40B4-BE49-F238E27FC236}">
                <a16:creationId xmlns:a16="http://schemas.microsoft.com/office/drawing/2014/main" id="{1E793978-C8BA-4A30-A8E7-7C7E2B76ECFD}"/>
              </a:ext>
            </a:extLst>
          </p:cNvPr>
          <p:cNvPicPr>
            <a:picLocks noChangeAspect="1"/>
          </p:cNvPicPr>
          <p:nvPr/>
        </p:nvPicPr>
        <p:blipFill>
          <a:blip r:embed="rId2"/>
          <a:stretch>
            <a:fillRect/>
          </a:stretch>
        </p:blipFill>
        <p:spPr>
          <a:xfrm>
            <a:off x="838200" y="5251576"/>
            <a:ext cx="1122681" cy="1118686"/>
          </a:xfrm>
          <a:prstGeom prst="rect">
            <a:avLst/>
          </a:prstGeom>
        </p:spPr>
      </p:pic>
      <p:sp>
        <p:nvSpPr>
          <p:cNvPr id="6" name="Flèche : droite 5">
            <a:extLst>
              <a:ext uri="{FF2B5EF4-FFF2-40B4-BE49-F238E27FC236}">
                <a16:creationId xmlns:a16="http://schemas.microsoft.com/office/drawing/2014/main" id="{3B187176-7408-4C70-862E-737B0FAA6E41}"/>
              </a:ext>
            </a:extLst>
          </p:cNvPr>
          <p:cNvSpPr/>
          <p:nvPr/>
        </p:nvSpPr>
        <p:spPr>
          <a:xfrm flipV="1">
            <a:off x="564279" y="4460873"/>
            <a:ext cx="485775" cy="437482"/>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Rectangle 3">
            <a:extLst>
              <a:ext uri="{FF2B5EF4-FFF2-40B4-BE49-F238E27FC236}">
                <a16:creationId xmlns:a16="http://schemas.microsoft.com/office/drawing/2014/main" id="{8AC5A394-69FB-4011-97FD-E7AA2472C777}"/>
              </a:ext>
            </a:extLst>
          </p:cNvPr>
          <p:cNvSpPr/>
          <p:nvPr/>
        </p:nvSpPr>
        <p:spPr>
          <a:xfrm>
            <a:off x="8134350" y="1755773"/>
            <a:ext cx="3508208" cy="249555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DETECTION</a:t>
            </a:r>
          </a:p>
          <a:p>
            <a:pPr algn="ctr"/>
            <a:r>
              <a:rPr lang="fr-FR" dirty="0">
                <a:solidFill>
                  <a:schemeClr val="tx1"/>
                </a:solidFill>
              </a:rPr>
              <a:t> Une rougeur résistant à la pression du doigt est une escarre de stade 1</a:t>
            </a:r>
          </a:p>
          <a:p>
            <a:pPr algn="ctr"/>
            <a:r>
              <a:rPr lang="fr-FR" dirty="0">
                <a:solidFill>
                  <a:schemeClr val="tx1"/>
                </a:solidFill>
              </a:rPr>
              <a:t>= </a:t>
            </a:r>
          </a:p>
          <a:p>
            <a:pPr algn="ctr"/>
            <a:r>
              <a:rPr lang="fr-FR" dirty="0">
                <a:solidFill>
                  <a:schemeClr val="tx1"/>
                </a:solidFill>
              </a:rPr>
              <a:t>1</a:t>
            </a:r>
            <a:r>
              <a:rPr lang="fr-FR" baseline="30000" dirty="0">
                <a:solidFill>
                  <a:schemeClr val="tx1"/>
                </a:solidFill>
              </a:rPr>
              <a:t>ère</a:t>
            </a:r>
            <a:r>
              <a:rPr lang="fr-FR" dirty="0">
                <a:solidFill>
                  <a:schemeClr val="tx1"/>
                </a:solidFill>
              </a:rPr>
              <a:t> étape de la formation d'une escarre profonde</a:t>
            </a:r>
          </a:p>
        </p:txBody>
      </p:sp>
    </p:spTree>
    <p:extLst>
      <p:ext uri="{BB962C8B-B14F-4D97-AF65-F5344CB8AC3E}">
        <p14:creationId xmlns:p14="http://schemas.microsoft.com/office/powerpoint/2010/main" val="22131018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53A73E8-3785-4467-9421-90FB42BB81FE}"/>
              </a:ext>
            </a:extLst>
          </p:cNvPr>
          <p:cNvSpPr>
            <a:spLocks noGrp="1"/>
          </p:cNvSpPr>
          <p:nvPr>
            <p:ph type="title"/>
          </p:nvPr>
        </p:nvSpPr>
        <p:spPr/>
        <p:txBody>
          <a:bodyPr>
            <a:normAutofit fontScale="90000"/>
          </a:bodyPr>
          <a:lstStyle/>
          <a:p>
            <a:pPr algn="ctr"/>
            <a:r>
              <a:rPr lang="fr-FR" dirty="0">
                <a:effectLst>
                  <a:outerShdw blurRad="38100" dist="38100" dir="2700000" algn="tl">
                    <a:srgbClr val="000000">
                      <a:alpha val="43137"/>
                    </a:srgbClr>
                  </a:outerShdw>
                </a:effectLst>
              </a:rPr>
              <a:t>Pour l’évaluation de la peau et des tissus mous, il est recommandé d’évaluer en priorité:</a:t>
            </a:r>
          </a:p>
        </p:txBody>
      </p:sp>
      <p:sp>
        <p:nvSpPr>
          <p:cNvPr id="3" name="Espace réservé du contenu 2">
            <a:extLst>
              <a:ext uri="{FF2B5EF4-FFF2-40B4-BE49-F238E27FC236}">
                <a16:creationId xmlns:a16="http://schemas.microsoft.com/office/drawing/2014/main" id="{D0B86AA1-7792-4B40-B1E0-98BDCDBB89C0}"/>
              </a:ext>
            </a:extLst>
          </p:cNvPr>
          <p:cNvSpPr>
            <a:spLocks noGrp="1"/>
          </p:cNvSpPr>
          <p:nvPr>
            <p:ph idx="1"/>
          </p:nvPr>
        </p:nvSpPr>
        <p:spPr/>
        <p:txBody>
          <a:bodyPr>
            <a:normAutofit/>
          </a:bodyPr>
          <a:lstStyle/>
          <a:p>
            <a:pPr lvl="1" algn="ctr">
              <a:buFontTx/>
              <a:buChar char="-"/>
            </a:pPr>
            <a:endParaRPr lang="fr-FR" sz="3600" dirty="0"/>
          </a:p>
          <a:p>
            <a:pPr lvl="1">
              <a:buFontTx/>
              <a:buChar char="-"/>
            </a:pPr>
            <a:r>
              <a:rPr lang="fr-FR" sz="3600" dirty="0"/>
              <a:t>La température localisée de la peau</a:t>
            </a:r>
          </a:p>
          <a:p>
            <a:pPr lvl="1">
              <a:buFontTx/>
              <a:buChar char="-"/>
            </a:pPr>
            <a:r>
              <a:rPr lang="fr-FR" sz="3600" dirty="0"/>
              <a:t>L’œdème</a:t>
            </a:r>
          </a:p>
          <a:p>
            <a:pPr lvl="1">
              <a:buFontTx/>
              <a:buChar char="-"/>
            </a:pPr>
            <a:r>
              <a:rPr lang="fr-FR" sz="3600" dirty="0"/>
              <a:t>Le changement de la qualité tissulaire par rapport au tissu environnant (induration).</a:t>
            </a:r>
          </a:p>
          <a:p>
            <a:pPr marL="457200" lvl="1" indent="0" algn="ctr">
              <a:buNone/>
            </a:pPr>
            <a:endParaRPr lang="fr-FR" dirty="0"/>
          </a:p>
          <a:p>
            <a:pPr marL="0" indent="0" algn="ctr">
              <a:buNone/>
            </a:pPr>
            <a:r>
              <a:rPr lang="fr-FR" dirty="0"/>
              <a:t>	</a:t>
            </a:r>
            <a:r>
              <a:rPr lang="fr-FR" dirty="0">
                <a:solidFill>
                  <a:srgbClr val="FF0000"/>
                </a:solidFill>
              </a:rPr>
              <a:t>Ces indicateurs sont importants pour détecter précocement un 	début d’escarre pour les peaux à pigmentations foncées.</a:t>
            </a:r>
          </a:p>
        </p:txBody>
      </p:sp>
      <p:pic>
        <p:nvPicPr>
          <p:cNvPr id="5" name="Image 4">
            <a:extLst>
              <a:ext uri="{FF2B5EF4-FFF2-40B4-BE49-F238E27FC236}">
                <a16:creationId xmlns:a16="http://schemas.microsoft.com/office/drawing/2014/main" id="{C71B9E52-7127-4BBE-934A-5C351A1EC8B8}"/>
              </a:ext>
            </a:extLst>
          </p:cNvPr>
          <p:cNvPicPr>
            <a:picLocks noChangeAspect="1"/>
          </p:cNvPicPr>
          <p:nvPr/>
        </p:nvPicPr>
        <p:blipFill>
          <a:blip r:embed="rId2"/>
          <a:stretch>
            <a:fillRect/>
          </a:stretch>
        </p:blipFill>
        <p:spPr>
          <a:xfrm>
            <a:off x="525574" y="4767764"/>
            <a:ext cx="1330297" cy="1325563"/>
          </a:xfrm>
          <a:prstGeom prst="rect">
            <a:avLst/>
          </a:prstGeom>
        </p:spPr>
      </p:pic>
    </p:spTree>
    <p:extLst>
      <p:ext uri="{BB962C8B-B14F-4D97-AF65-F5344CB8AC3E}">
        <p14:creationId xmlns:p14="http://schemas.microsoft.com/office/powerpoint/2010/main" val="28736782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317F74F-285C-4A65-8980-9B357B30C2BD}"/>
              </a:ext>
            </a:extLst>
          </p:cNvPr>
          <p:cNvSpPr>
            <a:spLocks noGrp="1"/>
          </p:cNvSpPr>
          <p:nvPr>
            <p:ph type="title"/>
          </p:nvPr>
        </p:nvSpPr>
        <p:spPr>
          <a:xfrm>
            <a:off x="838200" y="866274"/>
            <a:ext cx="10515600" cy="824414"/>
          </a:xfrm>
        </p:spPr>
        <p:txBody>
          <a:bodyPr>
            <a:normAutofit fontScale="90000"/>
          </a:bodyPr>
          <a:lstStyle/>
          <a:p>
            <a:pPr algn="ctr"/>
            <a:r>
              <a:rPr lang="fr-FR" dirty="0">
                <a:effectLst>
                  <a:outerShdw blurRad="38100" dist="38100" dir="2700000" algn="tl">
                    <a:srgbClr val="000000">
                      <a:alpha val="43137"/>
                    </a:srgbClr>
                  </a:outerShdw>
                </a:effectLst>
              </a:rPr>
              <a:t>LES RECOMMANDATIONS</a:t>
            </a:r>
            <a:br>
              <a:rPr lang="fr-FR" dirty="0"/>
            </a:br>
            <a:endParaRPr lang="fr-FR" dirty="0"/>
          </a:p>
        </p:txBody>
      </p:sp>
      <p:sp>
        <p:nvSpPr>
          <p:cNvPr id="3" name="Espace réservé du contenu 2">
            <a:extLst>
              <a:ext uri="{FF2B5EF4-FFF2-40B4-BE49-F238E27FC236}">
                <a16:creationId xmlns:a16="http://schemas.microsoft.com/office/drawing/2014/main" id="{A859D9CB-E1DD-432E-8955-1E73A0EE33FA}"/>
              </a:ext>
            </a:extLst>
          </p:cNvPr>
          <p:cNvSpPr>
            <a:spLocks noGrp="1"/>
          </p:cNvSpPr>
          <p:nvPr>
            <p:ph idx="1"/>
          </p:nvPr>
        </p:nvSpPr>
        <p:spPr/>
        <p:txBody>
          <a:bodyPr>
            <a:normAutofit/>
          </a:bodyPr>
          <a:lstStyle/>
          <a:p>
            <a:r>
              <a:rPr lang="fr-FR" sz="3000" dirty="0"/>
              <a:t>Ne pas utiliser de pommade à base de diméthylsulfoxyde (DMSO) pour prévenir les escarres, ou autres produits similaires</a:t>
            </a:r>
          </a:p>
          <a:p>
            <a:endParaRPr lang="fr-FR" dirty="0"/>
          </a:p>
          <a:p>
            <a:pPr marL="457200" lvl="1" indent="0">
              <a:buNone/>
            </a:pPr>
            <a:r>
              <a:rPr lang="fr-FR" dirty="0"/>
              <a:t>	</a:t>
            </a:r>
            <a:r>
              <a:rPr lang="fr-FR" sz="3000" dirty="0"/>
              <a:t>La pommade DMSO n’est pas approuvée pour être utilisée   	chez les humains aux Etats-Unis, mais elle est parfois utilisée 	pour 	application topique dans d’autres pays.</a:t>
            </a:r>
          </a:p>
          <a:p>
            <a:pPr marL="457200" lvl="1" indent="0">
              <a:buNone/>
            </a:pPr>
            <a:r>
              <a:rPr lang="fr-FR" sz="3000" dirty="0"/>
              <a:t>	</a:t>
            </a:r>
            <a:endParaRPr lang="fr-FR" dirty="0"/>
          </a:p>
          <a:p>
            <a:pPr marL="457200" lvl="1" indent="0">
              <a:buNone/>
            </a:pPr>
            <a:r>
              <a:rPr lang="fr-FR" sz="2800" b="1" u="sng" dirty="0">
                <a:solidFill>
                  <a:srgbClr val="C00000"/>
                </a:solidFill>
              </a:rPr>
              <a:t>NB:</a:t>
            </a:r>
            <a:r>
              <a:rPr lang="fr-FR" sz="2800" b="1" dirty="0">
                <a:solidFill>
                  <a:srgbClr val="C00000"/>
                </a:solidFill>
              </a:rPr>
              <a:t> </a:t>
            </a:r>
            <a:r>
              <a:rPr lang="fr-FR" sz="2200" dirty="0"/>
              <a:t>Le DMSO est un solvant organique soufré pouvant dissoudre de nombreux 		composé et miscible dans beaucoup de solvant organique. Il se diffuse rapidement 	dans tout l’organisme, est doté d’une action anti-inflammatoire et antalgique.</a:t>
            </a:r>
          </a:p>
        </p:txBody>
      </p:sp>
      <p:pic>
        <p:nvPicPr>
          <p:cNvPr id="4" name="Image 3">
            <a:extLst>
              <a:ext uri="{FF2B5EF4-FFF2-40B4-BE49-F238E27FC236}">
                <a16:creationId xmlns:a16="http://schemas.microsoft.com/office/drawing/2014/main" id="{93BEBF80-5470-4EAC-BEB5-63B533CCFE80}"/>
              </a:ext>
            </a:extLst>
          </p:cNvPr>
          <p:cNvPicPr>
            <a:picLocks noChangeAspect="1"/>
          </p:cNvPicPr>
          <p:nvPr/>
        </p:nvPicPr>
        <p:blipFill>
          <a:blip r:embed="rId2"/>
          <a:stretch>
            <a:fillRect/>
          </a:stretch>
        </p:blipFill>
        <p:spPr>
          <a:xfrm>
            <a:off x="269303" y="3255962"/>
            <a:ext cx="1330297" cy="1325563"/>
          </a:xfrm>
          <a:prstGeom prst="rect">
            <a:avLst/>
          </a:prstGeom>
        </p:spPr>
      </p:pic>
    </p:spTree>
    <p:extLst>
      <p:ext uri="{BB962C8B-B14F-4D97-AF65-F5344CB8AC3E}">
        <p14:creationId xmlns:p14="http://schemas.microsoft.com/office/powerpoint/2010/main" val="18130300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603807A-467C-4AC8-842C-3A381FF1787A}"/>
              </a:ext>
            </a:extLst>
          </p:cNvPr>
          <p:cNvSpPr>
            <a:spLocks noGrp="1"/>
          </p:cNvSpPr>
          <p:nvPr>
            <p:ph type="title"/>
          </p:nvPr>
        </p:nvSpPr>
        <p:spPr>
          <a:xfrm>
            <a:off x="838200" y="876300"/>
            <a:ext cx="10515600" cy="599574"/>
          </a:xfrm>
        </p:spPr>
        <p:txBody>
          <a:bodyPr>
            <a:normAutofit fontScale="90000"/>
          </a:bodyPr>
          <a:lstStyle/>
          <a:p>
            <a:pPr algn="ctr"/>
            <a:r>
              <a:rPr lang="fr-FR" dirty="0">
                <a:effectLst>
                  <a:outerShdw blurRad="38100" dist="38100" dir="2700000" algn="tl">
                    <a:srgbClr val="000000">
                      <a:alpha val="43137"/>
                    </a:srgbClr>
                  </a:outerShdw>
                </a:effectLst>
              </a:rPr>
              <a:t>Soins préventifs de la peau, les accords professionnels préconisent :</a:t>
            </a:r>
            <a:br>
              <a:rPr lang="fr-FR" dirty="0">
                <a:effectLst>
                  <a:outerShdw blurRad="38100" dist="38100" dir="2700000" algn="tl">
                    <a:srgbClr val="000000">
                      <a:alpha val="43137"/>
                    </a:srgbClr>
                  </a:outerShdw>
                </a:effectLst>
              </a:rPr>
            </a:br>
            <a:endParaRPr lang="fr-FR" dirty="0">
              <a:effectLst>
                <a:outerShdw blurRad="38100" dist="38100" dir="2700000" algn="tl">
                  <a:srgbClr val="000000">
                    <a:alpha val="43137"/>
                  </a:srgbClr>
                </a:outerShdw>
              </a:effectLst>
            </a:endParaRPr>
          </a:p>
        </p:txBody>
      </p:sp>
      <p:sp>
        <p:nvSpPr>
          <p:cNvPr id="3" name="Espace réservé du contenu 2">
            <a:extLst>
              <a:ext uri="{FF2B5EF4-FFF2-40B4-BE49-F238E27FC236}">
                <a16:creationId xmlns:a16="http://schemas.microsoft.com/office/drawing/2014/main" id="{67920195-705C-4273-B3D1-F821161A9B05}"/>
              </a:ext>
            </a:extLst>
          </p:cNvPr>
          <p:cNvSpPr>
            <a:spLocks noGrp="1"/>
          </p:cNvSpPr>
          <p:nvPr>
            <p:ph idx="1"/>
          </p:nvPr>
        </p:nvSpPr>
        <p:spPr>
          <a:xfrm>
            <a:off x="699837" y="1942097"/>
            <a:ext cx="10792326" cy="1925053"/>
          </a:xfrm>
        </p:spPr>
        <p:txBody>
          <a:bodyPr>
            <a:normAutofit fontScale="92500" lnSpcReduction="20000"/>
          </a:bodyPr>
          <a:lstStyle/>
          <a:p>
            <a:pPr marL="0" indent="0">
              <a:buNone/>
            </a:pPr>
            <a:r>
              <a:rPr lang="fr-FR" sz="3600" dirty="0">
                <a:effectLst>
                  <a:outerShdw blurRad="38100" dist="38100" dir="2700000" algn="tl">
                    <a:srgbClr val="000000">
                      <a:alpha val="43137"/>
                    </a:srgbClr>
                  </a:outerShdw>
                </a:effectLst>
              </a:rPr>
              <a:t>- Peau doit être propre et sèche</a:t>
            </a:r>
          </a:p>
          <a:p>
            <a:pPr marL="0" indent="0">
              <a:buNone/>
            </a:pPr>
            <a:r>
              <a:rPr lang="fr-FR" sz="3600" dirty="0">
                <a:effectLst>
                  <a:outerShdw blurRad="38100" dist="38100" dir="2700000" algn="tl">
                    <a:srgbClr val="000000">
                      <a:alpha val="43137"/>
                    </a:srgbClr>
                  </a:outerShdw>
                </a:effectLst>
              </a:rPr>
              <a:t>- Savon à pH neutre </a:t>
            </a:r>
          </a:p>
          <a:p>
            <a:pPr marL="0" indent="0">
              <a:buNone/>
            </a:pPr>
            <a:r>
              <a:rPr lang="fr-FR" sz="3600" dirty="0">
                <a:effectLst>
                  <a:outerShdw blurRad="38100" dist="38100" dir="2700000" algn="tl">
                    <a:srgbClr val="000000">
                      <a:alpha val="43137"/>
                    </a:srgbClr>
                  </a:outerShdw>
                </a:effectLst>
              </a:rPr>
              <a:t>- Hydrater la peau après les soins d’hygiène</a:t>
            </a:r>
          </a:p>
          <a:p>
            <a:pPr marL="0" indent="0" algn="ctr">
              <a:buNone/>
            </a:pPr>
            <a:r>
              <a:rPr lang="fr-FR" dirty="0"/>
              <a:t>	</a:t>
            </a:r>
          </a:p>
          <a:p>
            <a:pPr marL="0" indent="0" algn="ctr">
              <a:buNone/>
            </a:pPr>
            <a:endParaRPr lang="fr-FR" dirty="0">
              <a:solidFill>
                <a:srgbClr val="FF0000"/>
              </a:solidFill>
              <a:effectLst>
                <a:outerShdw blurRad="38100" dist="38100" dir="2700000" algn="tl">
                  <a:srgbClr val="000000">
                    <a:alpha val="43137"/>
                  </a:srgbClr>
                </a:outerShdw>
              </a:effectLst>
            </a:endParaRPr>
          </a:p>
        </p:txBody>
      </p:sp>
      <p:pic>
        <p:nvPicPr>
          <p:cNvPr id="6" name="Image 5">
            <a:extLst>
              <a:ext uri="{FF2B5EF4-FFF2-40B4-BE49-F238E27FC236}">
                <a16:creationId xmlns:a16="http://schemas.microsoft.com/office/drawing/2014/main" id="{45DACF86-E616-4003-B917-1014D6A8C741}"/>
              </a:ext>
            </a:extLst>
          </p:cNvPr>
          <p:cNvPicPr>
            <a:picLocks noChangeAspect="1"/>
          </p:cNvPicPr>
          <p:nvPr/>
        </p:nvPicPr>
        <p:blipFill>
          <a:blip r:embed="rId2"/>
          <a:stretch>
            <a:fillRect/>
          </a:stretch>
        </p:blipFill>
        <p:spPr>
          <a:xfrm>
            <a:off x="699837" y="4017367"/>
            <a:ext cx="1330297" cy="1325563"/>
          </a:xfrm>
          <a:prstGeom prst="rect">
            <a:avLst/>
          </a:prstGeom>
        </p:spPr>
      </p:pic>
      <p:sp>
        <p:nvSpPr>
          <p:cNvPr id="4" name="ZoneTexte 3">
            <a:extLst>
              <a:ext uri="{FF2B5EF4-FFF2-40B4-BE49-F238E27FC236}">
                <a16:creationId xmlns:a16="http://schemas.microsoft.com/office/drawing/2014/main" id="{DBC26ED7-A77C-44E9-8DDA-E90E53DEFA21}"/>
              </a:ext>
            </a:extLst>
          </p:cNvPr>
          <p:cNvSpPr txBox="1"/>
          <p:nvPr/>
        </p:nvSpPr>
        <p:spPr>
          <a:xfrm>
            <a:off x="2030134" y="4133849"/>
            <a:ext cx="9542741" cy="923330"/>
          </a:xfrm>
          <a:prstGeom prst="rect">
            <a:avLst/>
          </a:prstGeom>
          <a:noFill/>
        </p:spPr>
        <p:txBody>
          <a:bodyPr wrap="square" rtlCol="0">
            <a:spAutoFit/>
          </a:bodyPr>
          <a:lstStyle/>
          <a:p>
            <a:pPr algn="ctr"/>
            <a:r>
              <a:rPr lang="fr-FR" dirty="0">
                <a:solidFill>
                  <a:srgbClr val="FF0000"/>
                </a:solidFill>
                <a:effectLst>
                  <a:outerShdw blurRad="38100" dist="38100" dir="2700000" algn="tl">
                    <a:srgbClr val="000000">
                      <a:alpha val="43137"/>
                    </a:srgbClr>
                  </a:outerShdw>
                </a:effectLst>
              </a:rPr>
              <a:t>Ne pas masser frotter la peau cela risque de provoquer des escarres</a:t>
            </a:r>
          </a:p>
          <a:p>
            <a:pPr algn="ctr"/>
            <a:r>
              <a:rPr lang="fr-FR" dirty="0">
                <a:solidFill>
                  <a:srgbClr val="FF0000"/>
                </a:solidFill>
                <a:effectLst>
                  <a:outerShdw blurRad="38100" dist="38100" dir="2700000" algn="tl">
                    <a:srgbClr val="000000">
                      <a:alpha val="43137"/>
                    </a:srgbClr>
                  </a:outerShdw>
                </a:effectLst>
              </a:rPr>
              <a:t>Le massage par frottement est douloureux, provoque une légère destruction des tissus et ou des réactions inflammatoires, surtout chez les personnes âgées et fragiles</a:t>
            </a:r>
          </a:p>
        </p:txBody>
      </p:sp>
    </p:spTree>
    <p:extLst>
      <p:ext uri="{BB962C8B-B14F-4D97-AF65-F5344CB8AC3E}">
        <p14:creationId xmlns:p14="http://schemas.microsoft.com/office/powerpoint/2010/main" val="3692360621"/>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1187</Words>
  <Application>Microsoft Office PowerPoint</Application>
  <PresentationFormat>Grand écran</PresentationFormat>
  <Paragraphs>116</Paragraphs>
  <Slides>15</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15</vt:i4>
      </vt:variant>
    </vt:vector>
  </HeadingPairs>
  <TitlesOfParts>
    <vt:vector size="19" baseType="lpstr">
      <vt:lpstr>Arial</vt:lpstr>
      <vt:lpstr>Calibri</vt:lpstr>
      <vt:lpstr>Calibri Light</vt:lpstr>
      <vt:lpstr>Thème Office</vt:lpstr>
      <vt:lpstr>  Prévention d’escarre _______ Evaluation de la peau et des tissus Soins de la peau</vt:lpstr>
      <vt:lpstr>Introduction </vt:lpstr>
      <vt:lpstr>LA PEAU</vt:lpstr>
      <vt:lpstr>La structure de la peau</vt:lpstr>
      <vt:lpstr>Evaluation des risques d’escarres selon 3 critères</vt:lpstr>
      <vt:lpstr>Pour évaluer l’état de la peau et des tissus mous, il est recommandé :</vt:lpstr>
      <vt:lpstr>Pour l’évaluation de la peau et des tissus mous, il est recommandé d’évaluer en priorité:</vt:lpstr>
      <vt:lpstr>LES RECOMMANDATIONS </vt:lpstr>
      <vt:lpstr>Soins préventifs de la peau, les accords professionnels préconisent : </vt:lpstr>
      <vt:lpstr>Préconisation pour les soins préventifs de la peau </vt:lpstr>
      <vt:lpstr>EFFLEURER, qu’est-ce que c’est?</vt:lpstr>
      <vt:lpstr>EFFLEURER, qu’est-ce que c’est?</vt:lpstr>
      <vt:lpstr>Conclusion</vt:lpstr>
      <vt:lpstr>Sources Consulté le 18/12/2019 </vt:lpstr>
      <vt:lpstr>Evaluation de la formation  (1 seul réponse la plus adaptée)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Audrey Polverini</dc:creator>
  <cp:lastModifiedBy>vanessa.sintes@winncare.fr</cp:lastModifiedBy>
  <cp:revision>108</cp:revision>
  <dcterms:created xsi:type="dcterms:W3CDTF">2019-11-05T11:31:40Z</dcterms:created>
  <dcterms:modified xsi:type="dcterms:W3CDTF">2019-12-20T11:41:49Z</dcterms:modified>
</cp:coreProperties>
</file>